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81"/>
  </p:notesMasterIdLst>
  <p:handoutMasterIdLst>
    <p:handoutMasterId r:id="rId82"/>
  </p:handoutMasterIdLst>
  <p:sldIdLst>
    <p:sldId id="301" r:id="rId3"/>
    <p:sldId id="362" r:id="rId4"/>
    <p:sldId id="257" r:id="rId5"/>
    <p:sldId id="258" r:id="rId6"/>
    <p:sldId id="311" r:id="rId7"/>
    <p:sldId id="316" r:id="rId8"/>
    <p:sldId id="317" r:id="rId9"/>
    <p:sldId id="312" r:id="rId10"/>
    <p:sldId id="313" r:id="rId11"/>
    <p:sldId id="315" r:id="rId12"/>
    <p:sldId id="350" r:id="rId13"/>
    <p:sldId id="351" r:id="rId14"/>
    <p:sldId id="259" r:id="rId15"/>
    <p:sldId id="260" r:id="rId16"/>
    <p:sldId id="368" r:id="rId17"/>
    <p:sldId id="310" r:id="rId18"/>
    <p:sldId id="318" r:id="rId19"/>
    <p:sldId id="263" r:id="rId20"/>
    <p:sldId id="264" r:id="rId21"/>
    <p:sldId id="268" r:id="rId22"/>
    <p:sldId id="269" r:id="rId23"/>
    <p:sldId id="303" r:id="rId24"/>
    <p:sldId id="270" r:id="rId25"/>
    <p:sldId id="271" r:id="rId26"/>
    <p:sldId id="369" r:id="rId27"/>
    <p:sldId id="279" r:id="rId28"/>
    <p:sldId id="281" r:id="rId29"/>
    <p:sldId id="272" r:id="rId30"/>
    <p:sldId id="320" r:id="rId31"/>
    <p:sldId id="319" r:id="rId32"/>
    <p:sldId id="366" r:id="rId33"/>
    <p:sldId id="273" r:id="rId34"/>
    <p:sldId id="365" r:id="rId35"/>
    <p:sldId id="321" r:id="rId36"/>
    <p:sldId id="274" r:id="rId37"/>
    <p:sldId id="323" r:id="rId38"/>
    <p:sldId id="322"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55" r:id="rId52"/>
    <p:sldId id="356" r:id="rId53"/>
    <p:sldId id="357" r:id="rId54"/>
    <p:sldId id="358" r:id="rId55"/>
    <p:sldId id="360" r:id="rId56"/>
    <p:sldId id="359" r:id="rId57"/>
    <p:sldId id="282" r:id="rId58"/>
    <p:sldId id="367" r:id="rId59"/>
    <p:sldId id="299" r:id="rId60"/>
    <p:sldId id="336" r:id="rId61"/>
    <p:sldId id="339" r:id="rId62"/>
    <p:sldId id="337" r:id="rId63"/>
    <p:sldId id="338" r:id="rId64"/>
    <p:sldId id="340" r:id="rId65"/>
    <p:sldId id="341" r:id="rId66"/>
    <p:sldId id="342" r:id="rId67"/>
    <p:sldId id="343" r:id="rId68"/>
    <p:sldId id="344" r:id="rId69"/>
    <p:sldId id="345" r:id="rId70"/>
    <p:sldId id="347" r:id="rId71"/>
    <p:sldId id="346" r:id="rId72"/>
    <p:sldId id="348" r:id="rId73"/>
    <p:sldId id="349" r:id="rId74"/>
    <p:sldId id="298" r:id="rId75"/>
    <p:sldId id="352" r:id="rId76"/>
    <p:sldId id="353" r:id="rId77"/>
    <p:sldId id="354" r:id="rId78"/>
    <p:sldId id="364" r:id="rId79"/>
    <p:sldId id="363" r:id="rId80"/>
  </p:sldIdLst>
  <p:sldSz cx="9144000" cy="6858000" type="screen4x3"/>
  <p:notesSz cx="6858000" cy="99472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1" autoAdjust="0"/>
    <p:restoredTop sz="94660"/>
  </p:normalViewPr>
  <p:slideViewPr>
    <p:cSldViewPr>
      <p:cViewPr varScale="1">
        <p:scale>
          <a:sx n="74" d="100"/>
          <a:sy n="74" d="100"/>
        </p:scale>
        <p:origin x="1290"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handoutMaster" Target="handoutMasters/handoutMaster1.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notesMaster" Target="notesMasters/notes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sz="quarter" idx="1"/>
          </p:nvPr>
        </p:nvSpPr>
        <p:spPr>
          <a:xfrm>
            <a:off x="3884613" y="0"/>
            <a:ext cx="2971800" cy="498475"/>
          </a:xfrm>
          <a:prstGeom prst="rect">
            <a:avLst/>
          </a:prstGeom>
        </p:spPr>
        <p:txBody>
          <a:bodyPr vert="horz" lIns="91440" tIns="45720" rIns="91440" bIns="45720" rtlCol="0"/>
          <a:lstStyle>
            <a:lvl1pPr algn="r">
              <a:defRPr sz="1200"/>
            </a:lvl1pPr>
          </a:lstStyle>
          <a:p>
            <a:fld id="{B6EFFDE9-CF97-42CA-9651-24660B7DB2CE}" type="datetimeFigureOut">
              <a:rPr lang="en-MY" smtClean="0"/>
              <a:t>31/3/2020</a:t>
            </a:fld>
            <a:endParaRPr lang="en-MY"/>
          </a:p>
        </p:txBody>
      </p:sp>
      <p:sp>
        <p:nvSpPr>
          <p:cNvPr id="4" name="Footer Placeholder 3"/>
          <p:cNvSpPr>
            <a:spLocks noGrp="1"/>
          </p:cNvSpPr>
          <p:nvPr>
            <p:ph type="ftr" sz="quarter" idx="2"/>
          </p:nvPr>
        </p:nvSpPr>
        <p:spPr>
          <a:xfrm>
            <a:off x="0" y="9448800"/>
            <a:ext cx="2971800" cy="498475"/>
          </a:xfrm>
          <a:prstGeom prst="rect">
            <a:avLst/>
          </a:prstGeom>
        </p:spPr>
        <p:txBody>
          <a:bodyPr vert="horz" lIns="91440" tIns="45720" rIns="91440" bIns="45720" rtlCol="0" anchor="b"/>
          <a:lstStyle>
            <a:lvl1pPr algn="l">
              <a:defRPr sz="1200"/>
            </a:lvl1pPr>
          </a:lstStyle>
          <a:p>
            <a:endParaRPr lang="en-MY"/>
          </a:p>
        </p:txBody>
      </p:sp>
      <p:sp>
        <p:nvSpPr>
          <p:cNvPr id="5" name="Slide Number Placeholder 4"/>
          <p:cNvSpPr>
            <a:spLocks noGrp="1"/>
          </p:cNvSpPr>
          <p:nvPr>
            <p:ph type="sldNum" sz="quarter" idx="3"/>
          </p:nvPr>
        </p:nvSpPr>
        <p:spPr>
          <a:xfrm>
            <a:off x="3884613" y="9448800"/>
            <a:ext cx="2971800" cy="498475"/>
          </a:xfrm>
          <a:prstGeom prst="rect">
            <a:avLst/>
          </a:prstGeom>
        </p:spPr>
        <p:txBody>
          <a:bodyPr vert="horz" lIns="91440" tIns="45720" rIns="91440" bIns="45720" rtlCol="0" anchor="b"/>
          <a:lstStyle>
            <a:lvl1pPr algn="r">
              <a:defRPr sz="1200"/>
            </a:lvl1pPr>
          </a:lstStyle>
          <a:p>
            <a:fld id="{5A47DCF1-7A40-403A-9D4A-7F3EF6F6E241}" type="slidenum">
              <a:rPr lang="en-MY" smtClean="0"/>
              <a:t>‹#›</a:t>
            </a:fld>
            <a:endParaRPr lang="en-MY"/>
          </a:p>
        </p:txBody>
      </p:sp>
    </p:spTree>
    <p:extLst>
      <p:ext uri="{BB962C8B-B14F-4D97-AF65-F5344CB8AC3E}">
        <p14:creationId xmlns:p14="http://schemas.microsoft.com/office/powerpoint/2010/main" val="27266764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2B899B75-09A2-414C-A3CD-38301812028E}" type="datetimeFigureOut">
              <a:rPr lang="en-US" smtClean="0"/>
              <a:pPr/>
              <a:t>3/31/2020</a:t>
            </a:fld>
            <a:endParaRPr lang="en-US"/>
          </a:p>
        </p:txBody>
      </p:sp>
      <p:sp>
        <p:nvSpPr>
          <p:cNvPr id="4" name="Slide Image Placeholder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24956"/>
            <a:ext cx="5486400" cy="447627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4D85DFDE-71BF-45ED-967C-30E6176BEB26}" type="slidenum">
              <a:rPr lang="en-US" smtClean="0"/>
              <a:pPr/>
              <a:t>‹#›</a:t>
            </a:fld>
            <a:endParaRPr lang="en-US"/>
          </a:p>
        </p:txBody>
      </p:sp>
    </p:spTree>
    <p:extLst>
      <p:ext uri="{BB962C8B-B14F-4D97-AF65-F5344CB8AC3E}">
        <p14:creationId xmlns:p14="http://schemas.microsoft.com/office/powerpoint/2010/main" val="2578525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MY"/>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384F661D-2F09-4C1A-BB97-7D4EEE69CF79}" type="datetime1">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3011183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5ADF126E-2B96-4820-A01D-337FAB5BDBAF}" type="datetime1">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1189375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20450380-A29D-405F-B7D3-0A62D0462DB3}" type="datetime1">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2202695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6576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940482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93348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15606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23054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55713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06787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9728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D1CC5680-6F97-4543-B29F-4CACC1787F52}" type="datetime1">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367012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53245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17099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44931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MY"/>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301DD0F-5BF0-4C99-B8CD-62A855DAB6F1}" type="datetime1">
              <a:rPr lang="en-US" smtClean="0"/>
              <a:pPr/>
              <a:t>3/31/2020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2977348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9932466B-69A6-43A5-93C3-87216FEF8501}" type="datetime1">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2116021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MY"/>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1ADB5834-FA74-4502-BF12-C88657E824EE}" type="datetime1">
              <a:rPr lang="en-US" smtClean="0"/>
              <a:pPr/>
              <a:t>3/31/2020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41532072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1FF72347-3DD9-4057-9C5E-DB12F7A3B66B}" type="datetime1">
              <a:rPr lang="en-US" smtClean="0"/>
              <a:pPr/>
              <a:t>3/31/2020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336455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4F1DC4-9195-4089-8F40-F7A6F6ABCB62}" type="datetime1">
              <a:rPr lang="en-US" smtClean="0"/>
              <a:pPr/>
              <a:t>3/31/2020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1763046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MY"/>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0697BC7-9613-4B45-9084-FE5AAA201C9A}" type="datetime1">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35636256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MY"/>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MY"/>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5D4679-95C1-4048-94C3-C131E7C7445B}" type="datetime1">
              <a:rPr lang="en-US" smtClean="0"/>
              <a:pPr/>
              <a:t>3/31/2020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0D2027-0B98-4B69-90EB-9A39D24E8E02}" type="slidenum">
              <a:rPr lang="en-US" smtClean="0"/>
              <a:pPr/>
              <a:t>‹#›</a:t>
            </a:fld>
            <a:endParaRPr lang="en-US"/>
          </a:p>
        </p:txBody>
      </p:sp>
    </p:spTree>
    <p:extLst>
      <p:ext uri="{BB962C8B-B14F-4D97-AF65-F5344CB8AC3E}">
        <p14:creationId xmlns:p14="http://schemas.microsoft.com/office/powerpoint/2010/main" val="1142335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A9B816A-DA1F-40B0-BEF9-522FB8749CD6}" type="datetime1">
              <a:rPr lang="en-US" smtClean="0"/>
              <a:pPr/>
              <a:t>3/31/2020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D0D2027-0B98-4B69-90EB-9A39D24E8E02}" type="slidenum">
              <a:rPr lang="en-US" smtClean="0"/>
              <a:pPr/>
              <a:t>‹#›</a:t>
            </a:fld>
            <a:endParaRPr lang="en-US"/>
          </a:p>
        </p:txBody>
      </p:sp>
    </p:spTree>
    <p:extLst>
      <p:ext uri="{BB962C8B-B14F-4D97-AF65-F5344CB8AC3E}">
        <p14:creationId xmlns:p14="http://schemas.microsoft.com/office/powerpoint/2010/main" val="24797836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3/31/2020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85285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australianprescriber.com/magazine/31/1/2/3"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australianprescriber.com/magazine/34/6/article/1229.pdf" TargetMode="Externa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fda.gov/Safety/MedWatch/HowToReport/DownloadForms/ucm2007307.htm"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FDA-Voluntary%20Consumer%20Reporting_MedWatch.pdf" TargetMode="External"/><Relationship Id="rId2" Type="http://schemas.openxmlformats.org/officeDocument/2006/relationships/hyperlink" Target="FDA-Voluntary%20Reporting_MedWatch.pdf" TargetMode="Externa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ealthcare-Professional-Yellow-Card-Reporting-Form_1_.pdf" TargetMode="Externa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1844824"/>
            <a:ext cx="7126560" cy="1368152"/>
          </a:xfrm>
        </p:spPr>
        <p:txBody>
          <a:bodyPr>
            <a:noAutofit/>
          </a:bodyPr>
          <a:lstStyle/>
          <a:p>
            <a:r>
              <a:rPr lang="en-US" sz="4800" smtClean="0">
                <a:latin typeface="Plantagenet Cherokee" pitchFamily="18" charset="0"/>
                <a:cs typeface="Angsana New" pitchFamily="18" charset="-34"/>
              </a:rPr>
              <a:t>Pharmacovigilance and</a:t>
            </a:r>
            <a:r>
              <a:rPr lang="en-US" sz="4800" dirty="0" smtClean="0">
                <a:latin typeface="Plantagenet Cherokee" pitchFamily="18" charset="0"/>
                <a:cs typeface="Angsana New" pitchFamily="18" charset="-34"/>
              </a:rPr>
              <a:t/>
            </a:r>
            <a:br>
              <a:rPr lang="en-US" sz="4800" dirty="0" smtClean="0">
                <a:latin typeface="Plantagenet Cherokee" pitchFamily="18" charset="0"/>
                <a:cs typeface="Angsana New" pitchFamily="18" charset="-34"/>
              </a:rPr>
            </a:br>
            <a:r>
              <a:rPr lang="en-US" sz="4800" dirty="0" smtClean="0">
                <a:latin typeface="Plantagenet Cherokee" pitchFamily="18" charset="0"/>
                <a:cs typeface="Angsana New" pitchFamily="18" charset="-34"/>
              </a:rPr>
              <a:t>Adverse Drug Reactions</a:t>
            </a:r>
            <a:endParaRPr lang="en-US" sz="4800" dirty="0">
              <a:solidFill>
                <a:schemeClr val="tx1"/>
              </a:solidFill>
              <a:latin typeface="Plantagenet Cherokee" pitchFamily="18" charset="0"/>
              <a:cs typeface="Angsana New" pitchFamily="18" charset="-34"/>
            </a:endParaRPr>
          </a:p>
        </p:txBody>
      </p:sp>
      <p:sp>
        <p:nvSpPr>
          <p:cNvPr id="5" name="Subtitle 4"/>
          <p:cNvSpPr>
            <a:spLocks noGrp="1"/>
          </p:cNvSpPr>
          <p:nvPr>
            <p:ph type="subTitle" idx="1"/>
          </p:nvPr>
        </p:nvSpPr>
        <p:spPr/>
        <p:txBody>
          <a:bodyPr/>
          <a:lstStyle/>
          <a:p>
            <a:endParaRPr lang="en-MY"/>
          </a:p>
        </p:txBody>
      </p:sp>
      <p:sp>
        <p:nvSpPr>
          <p:cNvPr id="4" name="Slide Number Placeholder 3"/>
          <p:cNvSpPr>
            <a:spLocks noGrp="1"/>
          </p:cNvSpPr>
          <p:nvPr>
            <p:ph type="sldNum" sz="quarter" idx="12"/>
          </p:nvPr>
        </p:nvSpPr>
        <p:spPr/>
        <p:txBody>
          <a:bodyPr/>
          <a:lstStyle/>
          <a:p>
            <a:fld id="{0D0D2027-0B98-4B69-90EB-9A39D24E8E02}"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10</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845426280"/>
              </p:ext>
            </p:extLst>
          </p:nvPr>
        </p:nvGraphicFramePr>
        <p:xfrm>
          <a:off x="179512" y="620688"/>
          <a:ext cx="8784976" cy="5457375"/>
        </p:xfrm>
        <a:graphic>
          <a:graphicData uri="http://schemas.openxmlformats.org/drawingml/2006/table">
            <a:tbl>
              <a:tblPr firstRow="1" bandRow="1">
                <a:tableStyleId>{5C22544A-7EE6-4342-B048-85BDC9FD1C3A}</a:tableStyleId>
              </a:tblPr>
              <a:tblGrid>
                <a:gridCol w="4083639">
                  <a:extLst>
                    <a:ext uri="{9D8B030D-6E8A-4147-A177-3AD203B41FA5}">
                      <a16:colId xmlns:a16="http://schemas.microsoft.com/office/drawing/2014/main" val="20000"/>
                    </a:ext>
                  </a:extLst>
                </a:gridCol>
                <a:gridCol w="4701337">
                  <a:extLst>
                    <a:ext uri="{9D8B030D-6E8A-4147-A177-3AD203B41FA5}">
                      <a16:colId xmlns:a16="http://schemas.microsoft.com/office/drawing/2014/main" val="20001"/>
                    </a:ext>
                  </a:extLst>
                </a:gridCol>
              </a:tblGrid>
              <a:tr h="341656">
                <a:tc>
                  <a:txBody>
                    <a:bodyPr/>
                    <a:lstStyle/>
                    <a:p>
                      <a:r>
                        <a:rPr lang="en-US" sz="2000" dirty="0" smtClean="0">
                          <a:latin typeface="Arial Rounded MT Bold" pitchFamily="34" charset="0"/>
                        </a:rPr>
                        <a:t>ADRs</a:t>
                      </a:r>
                      <a:endParaRPr lang="en-US" sz="2000" dirty="0">
                        <a:latin typeface="Arial Rounded MT Bold" pitchFamily="34" charset="0"/>
                      </a:endParaRPr>
                    </a:p>
                  </a:txBody>
                  <a:tcPr/>
                </a:tc>
                <a:tc>
                  <a:txBody>
                    <a:bodyPr/>
                    <a:lstStyle/>
                    <a:p>
                      <a:r>
                        <a:rPr lang="en-US" sz="2000" dirty="0" smtClean="0">
                          <a:latin typeface="Arial Rounded MT Bold" pitchFamily="34" charset="0"/>
                        </a:rPr>
                        <a:t>Side effects</a:t>
                      </a:r>
                      <a:endParaRPr lang="en-US" sz="2000" dirty="0">
                        <a:latin typeface="Arial Rounded MT Bold" pitchFamily="34" charset="0"/>
                      </a:endParaRPr>
                    </a:p>
                  </a:txBody>
                  <a:tcPr/>
                </a:tc>
                <a:extLst>
                  <a:ext uri="{0D108BD9-81ED-4DB2-BD59-A6C34878D82A}">
                    <a16:rowId xmlns:a16="http://schemas.microsoft.com/office/drawing/2014/main" val="10000"/>
                  </a:ext>
                </a:extLst>
              </a:tr>
              <a:tr h="612936">
                <a:tc>
                  <a:txBody>
                    <a:bodyPr/>
                    <a:lstStyle/>
                    <a:p>
                      <a:r>
                        <a:rPr kumimoji="0" lang="en-US" sz="2000" b="0" i="0" kern="1200" dirty="0" smtClean="0">
                          <a:solidFill>
                            <a:schemeClr val="dk1"/>
                          </a:solidFill>
                          <a:latin typeface="+mn-lt"/>
                          <a:ea typeface="+mn-ea"/>
                          <a:cs typeface="+mn-cs"/>
                        </a:rPr>
                        <a:t>1. Definition</a:t>
                      </a:r>
                      <a:endParaRPr lang="en-US" sz="2000" dirty="0">
                        <a:latin typeface="+mn-lt"/>
                      </a:endParaRPr>
                    </a:p>
                  </a:txBody>
                  <a:tcPr anchor="ctr"/>
                </a:tc>
                <a:tc>
                  <a:txBody>
                    <a:bodyPr/>
                    <a:lstStyle/>
                    <a:p>
                      <a:r>
                        <a:rPr kumimoji="0" lang="en-US" sz="2000" b="0" i="0" kern="1200" dirty="0" smtClean="0">
                          <a:solidFill>
                            <a:schemeClr val="dk1"/>
                          </a:solidFill>
                          <a:latin typeface="+mn-lt"/>
                          <a:ea typeface="+mn-ea"/>
                          <a:cs typeface="+mn-cs"/>
                        </a:rPr>
                        <a:t>1. Definition</a:t>
                      </a:r>
                      <a:endParaRPr lang="en-US" sz="2000" dirty="0">
                        <a:latin typeface="+mn-lt"/>
                      </a:endParaRPr>
                    </a:p>
                  </a:txBody>
                  <a:tcPr anchor="ctr"/>
                </a:tc>
                <a:extLst>
                  <a:ext uri="{0D108BD9-81ED-4DB2-BD59-A6C34878D82A}">
                    <a16:rowId xmlns:a16="http://schemas.microsoft.com/office/drawing/2014/main" val="10001"/>
                  </a:ext>
                </a:extLst>
              </a:tr>
              <a:tr h="622932">
                <a:tc>
                  <a:txBody>
                    <a:bodyPr/>
                    <a:lstStyle/>
                    <a:p>
                      <a:r>
                        <a:rPr lang="en-US" sz="2000" dirty="0" smtClean="0">
                          <a:latin typeface="+mn-lt"/>
                        </a:rPr>
                        <a:t>2. Rate of incidence is lower.</a:t>
                      </a:r>
                      <a:endParaRPr lang="en-US" sz="2000" dirty="0">
                        <a:latin typeface="+mn-lt"/>
                      </a:endParaRPr>
                    </a:p>
                  </a:txBody>
                  <a:tcPr anchor="ctr"/>
                </a:tc>
                <a:tc>
                  <a:txBody>
                    <a:bodyPr/>
                    <a:lstStyle/>
                    <a:p>
                      <a:r>
                        <a:rPr lang="en-US" sz="2000" dirty="0" smtClean="0">
                          <a:latin typeface="+mn-lt"/>
                        </a:rPr>
                        <a:t>2. Rate of incidence is higher.</a:t>
                      </a:r>
                      <a:endParaRPr lang="en-US" sz="2000" dirty="0">
                        <a:latin typeface="+mn-lt"/>
                      </a:endParaRPr>
                    </a:p>
                  </a:txBody>
                  <a:tcPr anchor="ctr"/>
                </a:tc>
                <a:extLst>
                  <a:ext uri="{0D108BD9-81ED-4DB2-BD59-A6C34878D82A}">
                    <a16:rowId xmlns:a16="http://schemas.microsoft.com/office/drawing/2014/main" val="10002"/>
                  </a:ext>
                </a:extLst>
              </a:tr>
              <a:tr h="589709">
                <a:tc>
                  <a:txBody>
                    <a:bodyPr/>
                    <a:lstStyle/>
                    <a:p>
                      <a:r>
                        <a:rPr lang="en-US" sz="2000" dirty="0" smtClean="0">
                          <a:latin typeface="+mn-lt"/>
                        </a:rPr>
                        <a:t>3. Mortality rate is higher.</a:t>
                      </a:r>
                      <a:endParaRPr lang="en-US" sz="2000" dirty="0">
                        <a:latin typeface="+mn-lt"/>
                      </a:endParaRPr>
                    </a:p>
                  </a:txBody>
                  <a:tcPr anchor="ctr"/>
                </a:tc>
                <a:tc>
                  <a:txBody>
                    <a:bodyPr/>
                    <a:lstStyle/>
                    <a:p>
                      <a:r>
                        <a:rPr lang="en-US" sz="2000" dirty="0" smtClean="0">
                          <a:latin typeface="+mn-lt"/>
                        </a:rPr>
                        <a:t>3. Morbidity rate is higher.</a:t>
                      </a:r>
                      <a:endParaRPr lang="en-US" sz="2000" dirty="0">
                        <a:latin typeface="+mn-lt"/>
                      </a:endParaRPr>
                    </a:p>
                  </a:txBody>
                  <a:tcPr anchor="ctr"/>
                </a:tc>
                <a:extLst>
                  <a:ext uri="{0D108BD9-81ED-4DB2-BD59-A6C34878D82A}">
                    <a16:rowId xmlns:a16="http://schemas.microsoft.com/office/drawing/2014/main" val="10003"/>
                  </a:ext>
                </a:extLst>
              </a:tr>
              <a:tr h="589709">
                <a:tc>
                  <a:txBody>
                    <a:bodyPr/>
                    <a:lstStyle/>
                    <a:p>
                      <a:r>
                        <a:rPr lang="en-US" sz="2000" dirty="0" smtClean="0">
                          <a:latin typeface="+mn-lt"/>
                        </a:rPr>
                        <a:t>4. Mechanism of ADRs is unknown.</a:t>
                      </a:r>
                      <a:endParaRPr lang="en-US" sz="2000" dirty="0">
                        <a:latin typeface="+mn-lt"/>
                      </a:endParaRPr>
                    </a:p>
                  </a:txBody>
                  <a:tcPr anchor="ctr"/>
                </a:tc>
                <a:tc>
                  <a:txBody>
                    <a:bodyPr/>
                    <a:lstStyle/>
                    <a:p>
                      <a:r>
                        <a:rPr lang="en-US" sz="2000" dirty="0" smtClean="0">
                          <a:latin typeface="+mn-lt"/>
                        </a:rPr>
                        <a:t>4. Based on pharmacological effects.</a:t>
                      </a:r>
                      <a:endParaRPr lang="en-US" sz="2000" dirty="0">
                        <a:latin typeface="+mn-lt"/>
                      </a:endParaRPr>
                    </a:p>
                  </a:txBody>
                  <a:tcPr anchor="ctr"/>
                </a:tc>
                <a:extLst>
                  <a:ext uri="{0D108BD9-81ED-4DB2-BD59-A6C34878D82A}">
                    <a16:rowId xmlns:a16="http://schemas.microsoft.com/office/drawing/2014/main" val="10004"/>
                  </a:ext>
                </a:extLst>
              </a:tr>
              <a:tr h="341656">
                <a:tc>
                  <a:txBody>
                    <a:bodyPr/>
                    <a:lstStyle/>
                    <a:p>
                      <a:r>
                        <a:rPr lang="en-US" sz="2000" dirty="0" smtClean="0">
                          <a:latin typeface="+mn-lt"/>
                        </a:rPr>
                        <a:t>5.</a:t>
                      </a:r>
                      <a:r>
                        <a:rPr lang="en-US" sz="2000" baseline="0" dirty="0" smtClean="0">
                          <a:latin typeface="+mn-lt"/>
                        </a:rPr>
                        <a:t> </a:t>
                      </a:r>
                      <a:r>
                        <a:rPr lang="en-US" sz="2000" dirty="0" smtClean="0">
                          <a:latin typeface="+mn-lt"/>
                        </a:rPr>
                        <a:t>Difficult to manage.</a:t>
                      </a:r>
                      <a:endParaRPr lang="en-US" sz="2000" dirty="0">
                        <a:latin typeface="+mn-lt"/>
                      </a:endParaRPr>
                    </a:p>
                  </a:txBody>
                  <a:tcPr anchor="ctr"/>
                </a:tc>
                <a:tc>
                  <a:txBody>
                    <a:bodyPr/>
                    <a:lstStyle/>
                    <a:p>
                      <a:r>
                        <a:rPr lang="en-US" sz="2000" dirty="0" smtClean="0">
                          <a:latin typeface="+mn-lt"/>
                        </a:rPr>
                        <a:t>5. Easy to treat &amp; manage.</a:t>
                      </a:r>
                      <a:endParaRPr lang="en-US" sz="2000" dirty="0">
                        <a:latin typeface="+mn-lt"/>
                      </a:endParaRPr>
                    </a:p>
                  </a:txBody>
                  <a:tcPr anchor="ctr"/>
                </a:tc>
                <a:extLst>
                  <a:ext uri="{0D108BD9-81ED-4DB2-BD59-A6C34878D82A}">
                    <a16:rowId xmlns:a16="http://schemas.microsoft.com/office/drawing/2014/main" val="10005"/>
                  </a:ext>
                </a:extLst>
              </a:tr>
              <a:tr h="341656">
                <a:tc>
                  <a:txBody>
                    <a:bodyPr/>
                    <a:lstStyle/>
                    <a:p>
                      <a:r>
                        <a:rPr lang="en-US" sz="2000" dirty="0" smtClean="0">
                          <a:latin typeface="+mn-lt"/>
                        </a:rPr>
                        <a:t>6. Always dangerous.</a:t>
                      </a:r>
                      <a:endParaRPr lang="en-US" sz="2000" dirty="0">
                        <a:latin typeface="+mn-lt"/>
                      </a:endParaRPr>
                    </a:p>
                  </a:txBody>
                  <a:tcPr anchor="ctr"/>
                </a:tc>
                <a:tc>
                  <a:txBody>
                    <a:bodyPr/>
                    <a:lstStyle/>
                    <a:p>
                      <a:r>
                        <a:rPr lang="en-US" sz="2000" dirty="0" smtClean="0">
                          <a:latin typeface="+mn-lt"/>
                        </a:rPr>
                        <a:t>6. Could be beneficial. </a:t>
                      </a:r>
                      <a:endParaRPr lang="en-US" sz="2000" dirty="0">
                        <a:latin typeface="+mn-lt"/>
                      </a:endParaRPr>
                    </a:p>
                  </a:txBody>
                  <a:tcPr anchor="ctr"/>
                </a:tc>
                <a:extLst>
                  <a:ext uri="{0D108BD9-81ED-4DB2-BD59-A6C34878D82A}">
                    <a16:rowId xmlns:a16="http://schemas.microsoft.com/office/drawing/2014/main" val="10006"/>
                  </a:ext>
                </a:extLst>
              </a:tr>
              <a:tr h="1853369">
                <a:tc>
                  <a:txBody>
                    <a:bodyPr/>
                    <a:lstStyle/>
                    <a:p>
                      <a:r>
                        <a:rPr kumimoji="0" lang="en-US" sz="2000" b="0" i="0" kern="1200" dirty="0" smtClean="0">
                          <a:solidFill>
                            <a:schemeClr val="dk1"/>
                          </a:solidFill>
                          <a:latin typeface="+mn-lt"/>
                          <a:ea typeface="+mn-ea"/>
                          <a:cs typeface="+mn-cs"/>
                        </a:rPr>
                        <a:t>7. Allergic and hypersensitivity reactions due to</a:t>
                      </a:r>
                      <a:r>
                        <a:rPr kumimoji="0" lang="en-US" sz="2000" b="0" i="0" u="none" kern="1200" dirty="0" smtClean="0">
                          <a:solidFill>
                            <a:schemeClr val="dk1"/>
                          </a:solidFill>
                          <a:latin typeface="+mn-lt"/>
                          <a:ea typeface="+mn-ea"/>
                          <a:cs typeface="+mn-cs"/>
                        </a:rPr>
                        <a:t> antibiotics</a:t>
                      </a:r>
                      <a:r>
                        <a:rPr kumimoji="0" lang="en-US" sz="2000" b="0" i="0" kern="1200" dirty="0" smtClean="0">
                          <a:solidFill>
                            <a:schemeClr val="dk1"/>
                          </a:solidFill>
                          <a:latin typeface="+mn-lt"/>
                          <a:ea typeface="+mn-ea"/>
                          <a:cs typeface="+mn-cs"/>
                        </a:rPr>
                        <a:t> such as Penicillin, Cephalosporin, </a:t>
                      </a:r>
                      <a:r>
                        <a:rPr kumimoji="0" lang="en-US" sz="2000" b="0" i="0" kern="1200" dirty="0" err="1" smtClean="0">
                          <a:solidFill>
                            <a:schemeClr val="dk1"/>
                          </a:solidFill>
                          <a:latin typeface="+mn-lt"/>
                          <a:ea typeface="+mn-ea"/>
                          <a:cs typeface="+mn-cs"/>
                        </a:rPr>
                        <a:t>Sulphonamide</a:t>
                      </a:r>
                      <a:r>
                        <a:rPr kumimoji="0" lang="en-US" sz="2000" b="0" i="0" kern="1200" dirty="0" smtClean="0">
                          <a:solidFill>
                            <a:schemeClr val="dk1"/>
                          </a:solidFill>
                          <a:latin typeface="+mn-lt"/>
                          <a:ea typeface="+mn-ea"/>
                          <a:cs typeface="+mn-cs"/>
                        </a:rPr>
                        <a:t> etc.</a:t>
                      </a:r>
                      <a:endParaRPr lang="en-US" sz="2000" dirty="0">
                        <a:latin typeface="+mn-lt"/>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2000" b="0" i="0" kern="1200" dirty="0" smtClean="0">
                          <a:solidFill>
                            <a:schemeClr val="dk1"/>
                          </a:solidFill>
                          <a:latin typeface="+mn-lt"/>
                          <a:ea typeface="+mn-ea"/>
                          <a:cs typeface="+mn-cs"/>
                        </a:rPr>
                        <a:t>7. Dry cough associated with use of ACEIs.</a:t>
                      </a:r>
                    </a:p>
                    <a:p>
                      <a:endParaRPr lang="en-US" sz="2000" dirty="0">
                        <a:latin typeface="+mn-lt"/>
                      </a:endParaRPr>
                    </a:p>
                  </a:txBody>
                  <a:tcPr anchor="ct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625991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620688"/>
            <a:ext cx="7886700" cy="5556275"/>
          </a:xfrm>
        </p:spPr>
        <p:txBody>
          <a:bodyPr>
            <a:normAutofit lnSpcReduction="10000"/>
          </a:bodyPr>
          <a:lstStyle/>
          <a:p>
            <a:pPr marL="0" indent="0">
              <a:spcAft>
                <a:spcPts val="1200"/>
              </a:spcAft>
              <a:buNone/>
            </a:pPr>
            <a:r>
              <a:rPr lang="en-MY" sz="2600" b="1" dirty="0"/>
              <a:t>Frequency of ADRs </a:t>
            </a:r>
          </a:p>
          <a:p>
            <a:pPr>
              <a:lnSpc>
                <a:spcPct val="150000"/>
              </a:lnSpc>
            </a:pPr>
            <a:r>
              <a:rPr lang="en-MY" sz="2400" dirty="0"/>
              <a:t>In giving an estimate of the frequency of ADRs </a:t>
            </a:r>
            <a:r>
              <a:rPr lang="en-MY" sz="2400" dirty="0" smtClean="0"/>
              <a:t>the </a:t>
            </a:r>
            <a:r>
              <a:rPr lang="en-MY" sz="2400" dirty="0"/>
              <a:t>following standard categories </a:t>
            </a:r>
            <a:r>
              <a:rPr lang="en-MY" sz="2400" dirty="0" smtClean="0"/>
              <a:t>are recommended</a:t>
            </a:r>
            <a:r>
              <a:rPr lang="en-MY" sz="2400" dirty="0"/>
              <a:t>:</a:t>
            </a:r>
          </a:p>
          <a:p>
            <a:pPr lvl="1">
              <a:lnSpc>
                <a:spcPct val="150000"/>
              </a:lnSpc>
            </a:pPr>
            <a:r>
              <a:rPr lang="en-MY" sz="2400" dirty="0"/>
              <a:t>Very common</a:t>
            </a:r>
            <a:r>
              <a:rPr lang="en-MY" sz="2400" dirty="0">
                <a:solidFill>
                  <a:srgbClr val="FF0000"/>
                </a:solidFill>
              </a:rPr>
              <a:t>*</a:t>
            </a:r>
            <a:r>
              <a:rPr lang="en-MY" sz="2400" dirty="0"/>
              <a:t>  &gt; 10%</a:t>
            </a:r>
          </a:p>
          <a:p>
            <a:pPr lvl="1">
              <a:lnSpc>
                <a:spcPct val="150000"/>
              </a:lnSpc>
            </a:pPr>
            <a:r>
              <a:rPr lang="en-MY" sz="2400" dirty="0"/>
              <a:t>Common (frequent) &gt;1% and &lt;10%</a:t>
            </a:r>
          </a:p>
          <a:p>
            <a:pPr lvl="1">
              <a:lnSpc>
                <a:spcPct val="150000"/>
              </a:lnSpc>
            </a:pPr>
            <a:r>
              <a:rPr lang="en-MY" sz="2400" dirty="0"/>
              <a:t>Uncommon (infrequent) &gt;0.1% and </a:t>
            </a:r>
            <a:r>
              <a:rPr lang="en-MY" sz="2400" dirty="0" smtClean="0"/>
              <a:t>&lt;1</a:t>
            </a:r>
            <a:r>
              <a:rPr lang="en-MY" sz="2400" dirty="0"/>
              <a:t>%</a:t>
            </a:r>
          </a:p>
          <a:p>
            <a:pPr lvl="1">
              <a:lnSpc>
                <a:spcPct val="150000"/>
              </a:lnSpc>
            </a:pPr>
            <a:r>
              <a:rPr lang="en-MY" sz="2400" dirty="0"/>
              <a:t>Rare   &gt;0.01% and &lt;0.1%</a:t>
            </a:r>
          </a:p>
          <a:p>
            <a:pPr lvl="1">
              <a:lnSpc>
                <a:spcPct val="150000"/>
              </a:lnSpc>
            </a:pPr>
            <a:r>
              <a:rPr lang="en-MY" sz="2400" dirty="0"/>
              <a:t>Very rare</a:t>
            </a:r>
            <a:r>
              <a:rPr lang="en-MY" sz="2400" dirty="0">
                <a:solidFill>
                  <a:srgbClr val="FF0000"/>
                </a:solidFill>
              </a:rPr>
              <a:t>*</a:t>
            </a:r>
            <a:r>
              <a:rPr lang="en-MY" sz="2400" dirty="0"/>
              <a:t>  &lt;0.01</a:t>
            </a:r>
            <a:r>
              <a:rPr lang="en-MY" sz="2400" dirty="0" smtClean="0"/>
              <a:t>%</a:t>
            </a:r>
          </a:p>
          <a:p>
            <a:pPr marL="342900" lvl="1" indent="0">
              <a:lnSpc>
                <a:spcPct val="150000"/>
              </a:lnSpc>
              <a:buNone/>
            </a:pPr>
            <a:endParaRPr lang="en-MY" sz="2400" dirty="0" smtClean="0"/>
          </a:p>
          <a:p>
            <a:pPr marL="342900" lvl="1" indent="0">
              <a:lnSpc>
                <a:spcPct val="150000"/>
              </a:lnSpc>
              <a:buNone/>
            </a:pPr>
            <a:r>
              <a:rPr lang="en-MY" dirty="0" smtClean="0">
                <a:solidFill>
                  <a:srgbClr val="FF0000"/>
                </a:solidFill>
              </a:rPr>
              <a:t>* </a:t>
            </a:r>
            <a:r>
              <a:rPr lang="en-MY" dirty="0">
                <a:solidFill>
                  <a:srgbClr val="FF0000"/>
                </a:solidFill>
              </a:rPr>
              <a:t>Optional categories </a:t>
            </a:r>
          </a:p>
        </p:txBody>
      </p:sp>
      <p:sp>
        <p:nvSpPr>
          <p:cNvPr id="4" name="Slide Number Placeholder 3"/>
          <p:cNvSpPr>
            <a:spLocks noGrp="1"/>
          </p:cNvSpPr>
          <p:nvPr>
            <p:ph type="sldNum" sz="quarter" idx="12"/>
          </p:nvPr>
        </p:nvSpPr>
        <p:spPr/>
        <p:txBody>
          <a:bodyPr/>
          <a:lstStyle/>
          <a:p>
            <a:fld id="{0D0D2027-0B98-4B69-90EB-9A39D24E8E02}" type="slidenum">
              <a:rPr lang="en-US" smtClean="0"/>
              <a:pPr/>
              <a:t>11</a:t>
            </a:fld>
            <a:endParaRPr lang="en-US"/>
          </a:p>
        </p:txBody>
      </p:sp>
    </p:spTree>
    <p:extLst>
      <p:ext uri="{BB962C8B-B14F-4D97-AF65-F5344CB8AC3E}">
        <p14:creationId xmlns:p14="http://schemas.microsoft.com/office/powerpoint/2010/main" val="560910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458" y="451694"/>
            <a:ext cx="7886700" cy="5904657"/>
          </a:xfrm>
        </p:spPr>
        <p:txBody>
          <a:bodyPr>
            <a:normAutofit/>
          </a:bodyPr>
          <a:lstStyle/>
          <a:p>
            <a:pPr marL="0" indent="0">
              <a:lnSpc>
                <a:spcPct val="150000"/>
              </a:lnSpc>
              <a:buNone/>
            </a:pPr>
            <a:r>
              <a:rPr lang="en-MY" sz="2600" b="1" dirty="0"/>
              <a:t>Causal </a:t>
            </a:r>
            <a:r>
              <a:rPr lang="en-MY" sz="2600" b="1" dirty="0" smtClean="0"/>
              <a:t>Relationship </a:t>
            </a:r>
            <a:endParaRPr lang="en-MY" sz="2600" b="1" dirty="0"/>
          </a:p>
          <a:p>
            <a:pPr>
              <a:lnSpc>
                <a:spcPct val="150000"/>
              </a:lnSpc>
            </a:pPr>
            <a:r>
              <a:rPr lang="en-MY" sz="2400" dirty="0"/>
              <a:t>A relationship between </a:t>
            </a:r>
            <a:r>
              <a:rPr lang="en-MY" sz="2400" dirty="0" smtClean="0"/>
              <a:t>one event </a:t>
            </a:r>
            <a:r>
              <a:rPr lang="en-MY" sz="2400" dirty="0"/>
              <a:t>(A) and another (B) in which </a:t>
            </a:r>
            <a:r>
              <a:rPr lang="en-MY" sz="2400" dirty="0" smtClean="0"/>
              <a:t>A </a:t>
            </a:r>
            <a:r>
              <a:rPr lang="en-MY" sz="2400" dirty="0"/>
              <a:t>causes B. In pharmacovigilance; a </a:t>
            </a:r>
            <a:r>
              <a:rPr lang="en-MY" sz="2400" dirty="0" smtClean="0"/>
              <a:t>medicine causing </a:t>
            </a:r>
            <a:r>
              <a:rPr lang="en-MY" sz="2400" dirty="0"/>
              <a:t>an adverse reaction. </a:t>
            </a:r>
            <a:r>
              <a:rPr lang="en-MY" sz="2400" dirty="0" smtClean="0">
                <a:solidFill>
                  <a:srgbClr val="0070C0"/>
                </a:solidFill>
              </a:rPr>
              <a:t>Synonym</a:t>
            </a:r>
            <a:r>
              <a:rPr lang="en-MY" sz="2400" dirty="0">
                <a:solidFill>
                  <a:srgbClr val="0070C0"/>
                </a:solidFill>
              </a:rPr>
              <a:t>: </a:t>
            </a:r>
            <a:r>
              <a:rPr lang="en-MY" sz="2400" i="1" dirty="0">
                <a:solidFill>
                  <a:srgbClr val="0070C0"/>
                </a:solidFill>
              </a:rPr>
              <a:t>Causality </a:t>
            </a:r>
            <a:endParaRPr lang="en-MY" i="1" dirty="0">
              <a:solidFill>
                <a:srgbClr val="0070C0"/>
              </a:solidFill>
            </a:endParaRPr>
          </a:p>
          <a:p>
            <a:pPr marL="0" indent="0">
              <a:lnSpc>
                <a:spcPct val="150000"/>
              </a:lnSpc>
              <a:buNone/>
            </a:pPr>
            <a:r>
              <a:rPr lang="en-MY" sz="2600" b="1" dirty="0"/>
              <a:t>Causality </a:t>
            </a:r>
            <a:r>
              <a:rPr lang="en-MY" sz="2600" b="1" dirty="0" smtClean="0"/>
              <a:t>Assessment</a:t>
            </a:r>
            <a:endParaRPr lang="en-MY" sz="2600" b="1" dirty="0"/>
          </a:p>
          <a:p>
            <a:pPr>
              <a:lnSpc>
                <a:spcPct val="150000"/>
              </a:lnSpc>
            </a:pPr>
            <a:r>
              <a:rPr lang="en-MY" sz="2400" dirty="0"/>
              <a:t>The evaluation of the likelihood that a medicine </a:t>
            </a:r>
            <a:r>
              <a:rPr lang="en-MY" sz="2400" dirty="0" smtClean="0"/>
              <a:t>was </a:t>
            </a:r>
            <a:r>
              <a:rPr lang="en-MY" sz="2400" dirty="0"/>
              <a:t>the causative agent of an observed </a:t>
            </a:r>
            <a:r>
              <a:rPr lang="en-MY" sz="2400" dirty="0" smtClean="0"/>
              <a:t>adverse reaction</a:t>
            </a:r>
            <a:r>
              <a:rPr lang="en-MY" sz="2400" dirty="0"/>
              <a:t>. Causality assessment is usually </a:t>
            </a:r>
            <a:r>
              <a:rPr lang="en-MY" sz="2400" dirty="0" smtClean="0"/>
              <a:t>made according </a:t>
            </a:r>
            <a:r>
              <a:rPr lang="en-MY" sz="2400" dirty="0"/>
              <a:t>established </a:t>
            </a:r>
            <a:r>
              <a:rPr lang="en-MY" sz="2400" dirty="0" smtClean="0"/>
              <a:t>algorithms (e.g., </a:t>
            </a:r>
            <a:r>
              <a:rPr lang="en-US" sz="2400" dirty="0"/>
              <a:t>Naranjo </a:t>
            </a:r>
            <a:r>
              <a:rPr lang="en-US" sz="2400" dirty="0" smtClean="0"/>
              <a:t>algorithm)</a:t>
            </a:r>
            <a:r>
              <a:rPr lang="en-MY" sz="2400" dirty="0" smtClean="0"/>
              <a:t>. </a:t>
            </a:r>
            <a:endParaRPr lang="en-MY"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12</a:t>
            </a:fld>
            <a:endParaRPr lang="en-US"/>
          </a:p>
        </p:txBody>
      </p:sp>
    </p:spTree>
    <p:extLst>
      <p:ext uri="{BB962C8B-B14F-4D97-AF65-F5344CB8AC3E}">
        <p14:creationId xmlns:p14="http://schemas.microsoft.com/office/powerpoint/2010/main" val="30535707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7467600" cy="1143000"/>
          </a:xfrm>
        </p:spPr>
        <p:txBody>
          <a:bodyPr>
            <a:normAutofit/>
          </a:bodyPr>
          <a:lstStyle/>
          <a:p>
            <a:pPr algn="ctr"/>
            <a:r>
              <a:rPr lang="en-US" sz="3600" b="1" dirty="0" smtClean="0">
                <a:solidFill>
                  <a:srgbClr val="C00000"/>
                </a:solidFill>
                <a:cs typeface="Aharoni" pitchFamily="2" charset="-79"/>
              </a:rPr>
              <a:t>2. Historical Background</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428596" y="1357290"/>
            <a:ext cx="8391876" cy="5168054"/>
          </a:xfrm>
        </p:spPr>
        <p:txBody>
          <a:bodyPr>
            <a:normAutofit fontScale="92500" lnSpcReduction="10000"/>
          </a:bodyPr>
          <a:lstStyle/>
          <a:p>
            <a:pPr>
              <a:lnSpc>
                <a:spcPct val="150000"/>
              </a:lnSpc>
              <a:spcAft>
                <a:spcPts val="1800"/>
              </a:spcAft>
            </a:pPr>
            <a:r>
              <a:rPr lang="en-US" sz="2800" dirty="0" smtClean="0"/>
              <a:t>Risks associated with medicinal substances are documented throughout history; for example, </a:t>
            </a:r>
            <a:r>
              <a:rPr lang="en-US" sz="2800" b="1" dirty="0" smtClean="0"/>
              <a:t>thalidomide disaster</a:t>
            </a:r>
            <a:r>
              <a:rPr lang="en-US" sz="2800" dirty="0" smtClean="0"/>
              <a:t> that captured public attention and brought about major regulatory changes in drug safety.</a:t>
            </a:r>
          </a:p>
          <a:p>
            <a:pPr>
              <a:lnSpc>
                <a:spcPct val="150000"/>
              </a:lnSpc>
              <a:spcAft>
                <a:spcPts val="1800"/>
              </a:spcAft>
            </a:pPr>
            <a:r>
              <a:rPr lang="en-US" sz="2800" dirty="0" smtClean="0"/>
              <a:t>Thalidomide had been introduced and welcomed as a safe and </a:t>
            </a:r>
            <a:r>
              <a:rPr lang="en-US" sz="2800" b="1" i="1" dirty="0" smtClean="0"/>
              <a:t>effective hypnotic and antiemetic</a:t>
            </a:r>
            <a:r>
              <a:rPr lang="en-US" sz="2800" dirty="0" smtClean="0"/>
              <a:t> in </a:t>
            </a:r>
            <a:r>
              <a:rPr lang="en-US" sz="2800" b="1" dirty="0" smtClean="0"/>
              <a:t>1957</a:t>
            </a:r>
            <a:r>
              <a:rPr lang="en-US" sz="2800" dirty="0" smtClean="0"/>
              <a:t>. In 1958, it was recommended for use in </a:t>
            </a:r>
            <a:r>
              <a:rPr lang="en-US" sz="2800" u="sng" dirty="0" smtClean="0"/>
              <a:t>pregnant and nursing mothers </a:t>
            </a:r>
            <a:r>
              <a:rPr lang="en-US" sz="2800" dirty="0" smtClean="0"/>
              <a:t>without supporting evidence.</a:t>
            </a:r>
          </a:p>
          <a:p>
            <a:pPr>
              <a:buNone/>
            </a:pPr>
            <a:endParaRPr lang="en-US" dirty="0" smtClean="0">
              <a:latin typeface="Arial Rounded MT Bold" pitchFamily="34" charset="0"/>
            </a:endParaRPr>
          </a:p>
          <a:p>
            <a:pPr>
              <a:buNone/>
            </a:pPr>
            <a:endParaRPr lang="en-US" dirty="0">
              <a:latin typeface="Arial Rounded MT Bold" pitchFamily="34" charset="0"/>
            </a:endParaRPr>
          </a:p>
        </p:txBody>
      </p:sp>
      <p:sp>
        <p:nvSpPr>
          <p:cNvPr id="4" name="Slide Number Placeholder 3"/>
          <p:cNvSpPr>
            <a:spLocks noGrp="1"/>
          </p:cNvSpPr>
          <p:nvPr>
            <p:ph type="sldNum" sz="quarter" idx="12"/>
          </p:nvPr>
        </p:nvSpPr>
        <p:spPr/>
        <p:txBody>
          <a:bodyPr/>
          <a:lstStyle/>
          <a:p>
            <a:fld id="{0D0D2027-0B98-4B69-90EB-9A39D24E8E02}"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404664"/>
            <a:ext cx="8352928" cy="6192688"/>
          </a:xfrm>
        </p:spPr>
        <p:txBody>
          <a:bodyPr>
            <a:normAutofit fontScale="92500"/>
          </a:bodyPr>
          <a:lstStyle/>
          <a:p>
            <a:pPr>
              <a:lnSpc>
                <a:spcPct val="150000"/>
              </a:lnSpc>
              <a:spcAft>
                <a:spcPts val="1200"/>
              </a:spcAft>
            </a:pPr>
            <a:r>
              <a:rPr lang="en-US" sz="2600" dirty="0" smtClean="0"/>
              <a:t>Tragically the drug proved to be a potent human teratogen that caused between </a:t>
            </a:r>
            <a:r>
              <a:rPr lang="en-US" sz="2600" b="1" i="1" dirty="0" smtClean="0"/>
              <a:t>8000 and 12,000 deformed</a:t>
            </a:r>
            <a:r>
              <a:rPr lang="en-US" sz="2600" dirty="0" smtClean="0"/>
              <a:t> children and an unknown number of deaths in </a:t>
            </a:r>
            <a:r>
              <a:rPr lang="en-US" sz="2600" i="1" dirty="0" smtClean="0"/>
              <a:t>utero</a:t>
            </a:r>
            <a:r>
              <a:rPr lang="en-US" sz="2600" dirty="0" smtClean="0"/>
              <a:t>, so was withdrawn in December 1961. (</a:t>
            </a:r>
            <a:r>
              <a:rPr lang="en-US" sz="2600" dirty="0" err="1" smtClean="0"/>
              <a:t>Phocomelia</a:t>
            </a:r>
            <a:r>
              <a:rPr lang="en-US" sz="2600" dirty="0" smtClean="0"/>
              <a:t>) </a:t>
            </a:r>
          </a:p>
          <a:p>
            <a:pPr>
              <a:lnSpc>
                <a:spcPct val="150000"/>
              </a:lnSpc>
              <a:spcAft>
                <a:spcPts val="1200"/>
              </a:spcAft>
            </a:pPr>
            <a:r>
              <a:rPr lang="en-US" sz="2600" dirty="0" smtClean="0"/>
              <a:t>Isotab-20 tragedy in Pakistan.</a:t>
            </a:r>
          </a:p>
          <a:p>
            <a:pPr>
              <a:lnSpc>
                <a:spcPct val="150000"/>
              </a:lnSpc>
            </a:pPr>
            <a:r>
              <a:rPr lang="en-US" sz="2600" dirty="0" smtClean="0"/>
              <a:t>List of a few licensed medicines withdrawn after marketing for drug safety reasons;</a:t>
            </a:r>
          </a:p>
          <a:p>
            <a:pPr lvl="1">
              <a:lnSpc>
                <a:spcPct val="150000"/>
              </a:lnSpc>
            </a:pPr>
            <a:r>
              <a:rPr lang="en-US" sz="2400" b="1" dirty="0" smtClean="0"/>
              <a:t>Motilium injection </a:t>
            </a:r>
            <a:r>
              <a:rPr lang="en-US" sz="2400" dirty="0" smtClean="0"/>
              <a:t>(</a:t>
            </a:r>
            <a:r>
              <a:rPr lang="en-US" sz="2400" dirty="0" err="1" smtClean="0"/>
              <a:t>domperidone</a:t>
            </a:r>
            <a:r>
              <a:rPr lang="en-US" sz="2400" dirty="0" smtClean="0"/>
              <a:t>)  - 1986  – due to CV risk.</a:t>
            </a:r>
          </a:p>
          <a:p>
            <a:pPr lvl="1">
              <a:lnSpc>
                <a:spcPct val="150000"/>
              </a:lnSpc>
            </a:pPr>
            <a:r>
              <a:rPr lang="en-US" sz="2400" b="1" dirty="0" err="1" smtClean="0"/>
              <a:t>Vioxx</a:t>
            </a:r>
            <a:r>
              <a:rPr lang="en-US" sz="2400" dirty="0" smtClean="0"/>
              <a:t> (</a:t>
            </a:r>
            <a:r>
              <a:rPr lang="en-US" sz="2400" dirty="0" err="1" smtClean="0"/>
              <a:t>rofecoxib</a:t>
            </a:r>
            <a:r>
              <a:rPr lang="en-US" sz="2400" dirty="0" smtClean="0"/>
              <a:t>) – 2004 – due to increased cardiovascular risks</a:t>
            </a:r>
          </a:p>
          <a:p>
            <a:pPr lvl="1">
              <a:lnSpc>
                <a:spcPct val="150000"/>
              </a:lnSpc>
            </a:pPr>
            <a:r>
              <a:rPr lang="en-US" sz="2400" b="1" dirty="0" err="1" smtClean="0"/>
              <a:t>Bextra</a:t>
            </a:r>
            <a:r>
              <a:rPr lang="en-US" sz="2400" dirty="0" smtClean="0"/>
              <a:t> (</a:t>
            </a:r>
            <a:r>
              <a:rPr lang="en-US" sz="2400" dirty="0" err="1" smtClean="0"/>
              <a:t>valdecoxib</a:t>
            </a:r>
            <a:r>
              <a:rPr lang="en-US" sz="2400" dirty="0" smtClean="0"/>
              <a:t>) – 2005 – due to Stevens-Johnson Syndrome</a:t>
            </a:r>
          </a:p>
        </p:txBody>
      </p:sp>
      <p:sp>
        <p:nvSpPr>
          <p:cNvPr id="4" name="Slide Number Placeholder 3"/>
          <p:cNvSpPr>
            <a:spLocks noGrp="1"/>
          </p:cNvSpPr>
          <p:nvPr>
            <p:ph type="sldNum" sz="quarter" idx="12"/>
          </p:nvPr>
        </p:nvSpPr>
        <p:spPr/>
        <p:txBody>
          <a:bodyPr/>
          <a:lstStyle/>
          <a:p>
            <a:fld id="{0D0D2027-0B98-4B69-90EB-9A39D24E8E02}" type="slidenum">
              <a:rPr lang="en-US" smtClean="0"/>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99792" y="764704"/>
            <a:ext cx="3498304" cy="5159998"/>
          </a:xfrm>
          <a:prstGeom prst="rect">
            <a:avLst/>
          </a:prstGeom>
        </p:spPr>
      </p:pic>
      <p:sp>
        <p:nvSpPr>
          <p:cNvPr id="4" name="Slide Number Placeholder 3"/>
          <p:cNvSpPr>
            <a:spLocks noGrp="1"/>
          </p:cNvSpPr>
          <p:nvPr>
            <p:ph type="sldNum" sz="quarter" idx="12"/>
          </p:nvPr>
        </p:nvSpPr>
        <p:spPr/>
        <p:txBody>
          <a:bodyPr/>
          <a:lstStyle/>
          <a:p>
            <a:fld id="{0D0D2027-0B98-4B69-90EB-9A39D24E8E02}" type="slidenum">
              <a:rPr lang="en-US" smtClean="0"/>
              <a:pPr/>
              <a:t>15</a:t>
            </a:fld>
            <a:endParaRPr lang="en-US"/>
          </a:p>
        </p:txBody>
      </p:sp>
    </p:spTree>
    <p:extLst>
      <p:ext uri="{BB962C8B-B14F-4D97-AF65-F5344CB8AC3E}">
        <p14:creationId xmlns:p14="http://schemas.microsoft.com/office/powerpoint/2010/main" val="31032133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6632"/>
            <a:ext cx="7886700" cy="1325563"/>
          </a:xfrm>
        </p:spPr>
        <p:txBody>
          <a:bodyPr>
            <a:normAutofit/>
          </a:bodyPr>
          <a:lstStyle/>
          <a:p>
            <a:pPr algn="ctr"/>
            <a:r>
              <a:rPr lang="en-US" sz="3600" b="1" dirty="0" smtClean="0">
                <a:solidFill>
                  <a:srgbClr val="C00000"/>
                </a:solidFill>
                <a:cs typeface="Aharoni" pitchFamily="2" charset="-79"/>
              </a:rPr>
              <a:t>3. Epidemiology of ADRs</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323528" y="1484784"/>
            <a:ext cx="8640960" cy="5236692"/>
          </a:xfrm>
        </p:spPr>
        <p:txBody>
          <a:bodyPr>
            <a:normAutofit fontScale="92500" lnSpcReduction="20000"/>
          </a:bodyPr>
          <a:lstStyle/>
          <a:p>
            <a:pPr>
              <a:lnSpc>
                <a:spcPct val="150000"/>
              </a:lnSpc>
              <a:spcAft>
                <a:spcPts val="1200"/>
              </a:spcAft>
            </a:pPr>
            <a:r>
              <a:rPr lang="en-US" sz="2400" dirty="0" smtClean="0">
                <a:cs typeface="Times New Roman" pitchFamily="18" charset="0"/>
              </a:rPr>
              <a:t>ADRs are wide spread.</a:t>
            </a:r>
          </a:p>
          <a:p>
            <a:pPr>
              <a:lnSpc>
                <a:spcPct val="150000"/>
              </a:lnSpc>
              <a:spcAft>
                <a:spcPts val="1200"/>
              </a:spcAft>
            </a:pPr>
            <a:r>
              <a:rPr lang="en-US" sz="2400" dirty="0" smtClean="0">
                <a:cs typeface="Times New Roman" pitchFamily="18" charset="0"/>
              </a:rPr>
              <a:t>ADRs are between the </a:t>
            </a:r>
            <a:r>
              <a:rPr lang="en-US" sz="2400" b="1" i="1" dirty="0" smtClean="0">
                <a:cs typeface="Times New Roman" pitchFamily="18" charset="0"/>
              </a:rPr>
              <a:t>fourth and sixth</a:t>
            </a:r>
            <a:r>
              <a:rPr lang="en-US" sz="2400" dirty="0" smtClean="0">
                <a:cs typeface="Times New Roman" pitchFamily="18" charset="0"/>
              </a:rPr>
              <a:t> leading cause of death in the USA </a:t>
            </a:r>
            <a:r>
              <a:rPr lang="en-US" sz="2000" i="1" dirty="0" smtClean="0">
                <a:cs typeface="Times New Roman" pitchFamily="18" charset="0"/>
              </a:rPr>
              <a:t>(</a:t>
            </a:r>
            <a:r>
              <a:rPr lang="en-US" sz="2000" i="1" dirty="0" err="1" smtClean="0">
                <a:cs typeface="Times New Roman" pitchFamily="18" charset="0"/>
              </a:rPr>
              <a:t>Lazarou</a:t>
            </a:r>
            <a:r>
              <a:rPr lang="en-US" sz="2000" i="1" dirty="0" smtClean="0">
                <a:cs typeface="Times New Roman" pitchFamily="18" charset="0"/>
              </a:rPr>
              <a:t> et al., 1998).</a:t>
            </a:r>
          </a:p>
          <a:p>
            <a:pPr>
              <a:lnSpc>
                <a:spcPct val="150000"/>
              </a:lnSpc>
              <a:spcAft>
                <a:spcPts val="1200"/>
              </a:spcAft>
            </a:pPr>
            <a:r>
              <a:rPr lang="en-US" sz="2400" dirty="0" smtClean="0">
                <a:cs typeface="Times New Roman" pitchFamily="18" charset="0"/>
              </a:rPr>
              <a:t>A prospective study found that </a:t>
            </a:r>
            <a:r>
              <a:rPr lang="en-US" sz="2400" b="1" dirty="0" smtClean="0">
                <a:cs typeface="Times New Roman" pitchFamily="18" charset="0"/>
              </a:rPr>
              <a:t>6.5%</a:t>
            </a:r>
            <a:r>
              <a:rPr lang="en-US" sz="2400" dirty="0" smtClean="0">
                <a:cs typeface="Times New Roman" pitchFamily="18" charset="0"/>
              </a:rPr>
              <a:t> out of </a:t>
            </a:r>
            <a:r>
              <a:rPr lang="en-US" sz="2400" b="1" i="1" dirty="0" smtClean="0">
                <a:cs typeface="Times New Roman" pitchFamily="18" charset="0"/>
              </a:rPr>
              <a:t>18,820 admissions </a:t>
            </a:r>
            <a:r>
              <a:rPr lang="en-US" sz="2400" dirty="0" smtClean="0">
                <a:cs typeface="Times New Roman" pitchFamily="18" charset="0"/>
              </a:rPr>
              <a:t>to medical units were caused by ADRs, with </a:t>
            </a:r>
            <a:r>
              <a:rPr lang="en-US" sz="2400" b="1" u="sng" dirty="0" smtClean="0">
                <a:cs typeface="Times New Roman" pitchFamily="18" charset="0"/>
              </a:rPr>
              <a:t>2.3%</a:t>
            </a:r>
            <a:r>
              <a:rPr lang="en-US" sz="2400" dirty="0" smtClean="0">
                <a:cs typeface="Times New Roman" pitchFamily="18" charset="0"/>
              </a:rPr>
              <a:t> of patients dying as a result </a:t>
            </a:r>
            <a:r>
              <a:rPr lang="en-US" sz="2000" i="1" dirty="0" smtClean="0">
                <a:cs typeface="Times New Roman" pitchFamily="18" charset="0"/>
              </a:rPr>
              <a:t>(</a:t>
            </a:r>
            <a:r>
              <a:rPr lang="en-US" sz="2000" i="1" dirty="0" err="1" smtClean="0">
                <a:cs typeface="Times New Roman" pitchFamily="18" charset="0"/>
              </a:rPr>
              <a:t>Pirmohamed</a:t>
            </a:r>
            <a:r>
              <a:rPr lang="en-US" sz="2000" i="1" dirty="0" smtClean="0">
                <a:cs typeface="Times New Roman" pitchFamily="18" charset="0"/>
              </a:rPr>
              <a:t> et al., 2004).</a:t>
            </a:r>
            <a:endParaRPr lang="en-US" sz="2400" i="1" dirty="0" smtClean="0">
              <a:cs typeface="Times New Roman" pitchFamily="18" charset="0"/>
            </a:endParaRPr>
          </a:p>
          <a:p>
            <a:pPr>
              <a:lnSpc>
                <a:spcPct val="150000"/>
              </a:lnSpc>
              <a:spcAft>
                <a:spcPts val="1200"/>
              </a:spcAft>
            </a:pPr>
            <a:r>
              <a:rPr lang="en-US" sz="2400" dirty="0" smtClean="0">
                <a:cs typeface="Times New Roman" pitchFamily="18" charset="0"/>
              </a:rPr>
              <a:t>Another study of </a:t>
            </a:r>
            <a:r>
              <a:rPr lang="en-US" sz="2400" b="1" i="1" dirty="0" smtClean="0">
                <a:cs typeface="Times New Roman" pitchFamily="18" charset="0"/>
              </a:rPr>
              <a:t>3695 in-patient episodes</a:t>
            </a:r>
            <a:r>
              <a:rPr lang="en-US" sz="2400" dirty="0" smtClean="0">
                <a:cs typeface="Times New Roman" pitchFamily="18" charset="0"/>
              </a:rPr>
              <a:t> found that </a:t>
            </a:r>
            <a:r>
              <a:rPr lang="en-US" sz="2400" b="1" u="sng" dirty="0" smtClean="0">
                <a:cs typeface="Times New Roman" pitchFamily="18" charset="0"/>
              </a:rPr>
              <a:t>14.7%</a:t>
            </a:r>
            <a:r>
              <a:rPr lang="en-US" sz="2400" dirty="0" smtClean="0">
                <a:cs typeface="Times New Roman" pitchFamily="18" charset="0"/>
              </a:rPr>
              <a:t> of those admitted to medical/surgical wards experienced an ADR during their stay – more common in women, older patients &amp; in those admitted to surgical wards </a:t>
            </a:r>
            <a:r>
              <a:rPr lang="en-US" sz="2200" i="1" dirty="0" smtClean="0">
                <a:cs typeface="Times New Roman" pitchFamily="18" charset="0"/>
              </a:rPr>
              <a:t>(</a:t>
            </a:r>
            <a:r>
              <a:rPr lang="en-US" sz="2200" i="1" dirty="0" err="1" smtClean="0">
                <a:cs typeface="Times New Roman" pitchFamily="18" charset="0"/>
              </a:rPr>
              <a:t>Devies</a:t>
            </a:r>
            <a:r>
              <a:rPr lang="en-US" sz="2200" i="1" dirty="0" smtClean="0">
                <a:cs typeface="Times New Roman" pitchFamily="18" charset="0"/>
              </a:rPr>
              <a:t> et al., 2009).</a:t>
            </a:r>
            <a:endParaRPr lang="en-US" sz="2200" i="1" dirty="0">
              <a:cs typeface="Times New Roman" pitchFamily="18" charset="0"/>
            </a:endParaRPr>
          </a:p>
        </p:txBody>
      </p:sp>
      <p:sp>
        <p:nvSpPr>
          <p:cNvPr id="4" name="Slide Number Placeholder 3"/>
          <p:cNvSpPr>
            <a:spLocks noGrp="1"/>
          </p:cNvSpPr>
          <p:nvPr>
            <p:ph type="sldNum" sz="quarter" idx="12"/>
          </p:nvPr>
        </p:nvSpPr>
        <p:spPr/>
        <p:txBody>
          <a:bodyPr/>
          <a:lstStyle/>
          <a:p>
            <a:fld id="{0D0D2027-0B98-4B69-90EB-9A39D24E8E02}" type="slidenum">
              <a:rPr lang="en-US" smtClean="0"/>
              <a:pPr/>
              <a:t>16</a:t>
            </a:fld>
            <a:endParaRPr lang="en-US"/>
          </a:p>
        </p:txBody>
      </p:sp>
    </p:spTree>
    <p:extLst>
      <p:ext uri="{BB962C8B-B14F-4D97-AF65-F5344CB8AC3E}">
        <p14:creationId xmlns:p14="http://schemas.microsoft.com/office/powerpoint/2010/main" val="1085160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48680"/>
            <a:ext cx="7886700" cy="5628283"/>
          </a:xfrm>
        </p:spPr>
        <p:txBody>
          <a:bodyPr>
            <a:normAutofit/>
          </a:bodyPr>
          <a:lstStyle/>
          <a:p>
            <a:pPr algn="ctr">
              <a:lnSpc>
                <a:spcPct val="200000"/>
              </a:lnSpc>
            </a:pPr>
            <a:r>
              <a:rPr lang="en-MY" sz="2800" b="1" u="sng" dirty="0"/>
              <a:t>Epidemiology</a:t>
            </a:r>
            <a:r>
              <a:rPr lang="en-MY" sz="2800" dirty="0"/>
              <a:t> is the study of the </a:t>
            </a:r>
            <a:r>
              <a:rPr lang="en-MY" sz="2800" dirty="0">
                <a:solidFill>
                  <a:srgbClr val="FF0000"/>
                </a:solidFill>
              </a:rPr>
              <a:t>distribution</a:t>
            </a:r>
            <a:r>
              <a:rPr lang="en-MY" sz="2800" dirty="0"/>
              <a:t> and </a:t>
            </a:r>
            <a:r>
              <a:rPr lang="en-MY" sz="2800" dirty="0">
                <a:solidFill>
                  <a:srgbClr val="FF0000"/>
                </a:solidFill>
              </a:rPr>
              <a:t>determinants</a:t>
            </a:r>
            <a:r>
              <a:rPr lang="en-MY" sz="2800" dirty="0"/>
              <a:t> of disease frequency in man</a:t>
            </a:r>
            <a:r>
              <a:rPr lang="en-MY" sz="2800" dirty="0" smtClean="0"/>
              <a:t>.</a:t>
            </a:r>
          </a:p>
          <a:p>
            <a:pPr algn="ctr">
              <a:lnSpc>
                <a:spcPct val="200000"/>
              </a:lnSpc>
            </a:pPr>
            <a:endParaRPr lang="en-MY" sz="2800" dirty="0" smtClean="0"/>
          </a:p>
          <a:p>
            <a:pPr algn="ctr">
              <a:lnSpc>
                <a:spcPct val="200000"/>
              </a:lnSpc>
            </a:pPr>
            <a:r>
              <a:rPr lang="en-MY" sz="2800" b="1" u="sng" dirty="0"/>
              <a:t>Pharmacoepidemiolog</a:t>
            </a:r>
            <a:r>
              <a:rPr lang="en-MY" sz="2800" b="1" dirty="0"/>
              <a:t>y </a:t>
            </a:r>
            <a:r>
              <a:rPr lang="en-MY" sz="2800" dirty="0" smtClean="0"/>
              <a:t>is the study </a:t>
            </a:r>
            <a:r>
              <a:rPr lang="en-MY" sz="2800" dirty="0"/>
              <a:t>of the use and effects of drugs in large populations. </a:t>
            </a:r>
            <a:endParaRPr lang="en-US" sz="28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17</a:t>
            </a:fld>
            <a:endParaRPr lang="en-US"/>
          </a:p>
        </p:txBody>
      </p:sp>
    </p:spTree>
    <p:extLst>
      <p:ext uri="{BB962C8B-B14F-4D97-AF65-F5344CB8AC3E}">
        <p14:creationId xmlns:p14="http://schemas.microsoft.com/office/powerpoint/2010/main" val="34371234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1325563"/>
          </a:xfrm>
        </p:spPr>
        <p:txBody>
          <a:bodyPr>
            <a:normAutofit/>
          </a:bodyPr>
          <a:lstStyle/>
          <a:p>
            <a:pPr algn="ctr"/>
            <a:r>
              <a:rPr lang="en-US" sz="3600" b="1" dirty="0" smtClean="0">
                <a:solidFill>
                  <a:srgbClr val="C00000"/>
                </a:solidFill>
                <a:cs typeface="Aharoni" pitchFamily="2" charset="-79"/>
              </a:rPr>
              <a:t>4. Aims of Pharmacovigilance</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628650" y="1825625"/>
            <a:ext cx="8119814" cy="4351338"/>
          </a:xfrm>
        </p:spPr>
        <p:txBody>
          <a:bodyPr/>
          <a:lstStyle/>
          <a:p>
            <a:pPr>
              <a:spcAft>
                <a:spcPts val="1800"/>
              </a:spcAft>
            </a:pPr>
            <a:r>
              <a:rPr lang="en-US" sz="2800" dirty="0" smtClean="0"/>
              <a:t>To improve patient care and safety.</a:t>
            </a:r>
          </a:p>
          <a:p>
            <a:pPr>
              <a:spcAft>
                <a:spcPts val="1800"/>
              </a:spcAft>
            </a:pPr>
            <a:r>
              <a:rPr lang="en-US" sz="2800" dirty="0" smtClean="0"/>
              <a:t>To improve public health and safety.</a:t>
            </a:r>
          </a:p>
          <a:p>
            <a:pPr>
              <a:spcAft>
                <a:spcPts val="1800"/>
              </a:spcAft>
            </a:pPr>
            <a:r>
              <a:rPr lang="en-US" sz="2800" dirty="0"/>
              <a:t>A</a:t>
            </a:r>
            <a:r>
              <a:rPr lang="en-US" sz="2800" dirty="0" smtClean="0"/>
              <a:t>ssessment of benefit, harm, effectiveness and risk of medicines.</a:t>
            </a:r>
          </a:p>
          <a:p>
            <a:pPr>
              <a:spcAft>
                <a:spcPts val="1800"/>
              </a:spcAft>
            </a:pPr>
            <a:r>
              <a:rPr lang="en-US" sz="2800" dirty="0" smtClean="0"/>
              <a:t>To promote education and clinical training.</a:t>
            </a:r>
          </a:p>
          <a:p>
            <a:pPr>
              <a:spcAft>
                <a:spcPts val="1800"/>
              </a:spcAft>
            </a:pPr>
            <a:r>
              <a:rPr lang="en-US" sz="2800" dirty="0" smtClean="0">
                <a:solidFill>
                  <a:srgbClr val="FF0000"/>
                </a:solidFill>
              </a:rPr>
              <a:t>To promote rational and safe use of medicines.</a:t>
            </a:r>
          </a:p>
          <a:p>
            <a:endParaRPr lang="en-US"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18</a:t>
            </a:fld>
            <a:endParaRPr lang="en-US"/>
          </a:p>
        </p:txBody>
      </p:sp>
      <p:sp>
        <p:nvSpPr>
          <p:cNvPr id="56322" name="AutoShape 2" descr="data:image/jpeg;base64,/9j/4AAQSkZJRgABAQAAAQABAAD/2wCEAAkGBxIQEhUUEhQUFRQUFBQUFhUVFBQUFhQYFRQXFxYVFRgYHCggGB4lHBUUITEiJykrLjEuGB8zODMsNygtLisBCgoKDg0OGxAQGywlHyYwLywsLSwsLCwsLzQsNCwvLCwsLCwsLCwsLC8sLC8sLC8sLCwsLCwsLCwsLCwsLCwsLP/AABEIAOEA4AMBEQACEQEDEQH/xAAcAAABBQEBAQAAAAAAAAAAAAAAAQMEBQYCBwj/xABCEAACAQMCAggDBQYEBAcAAAABAgADBBESIQUxBhMiQVFhgZEycaEHFEJysSNSYoLB0TOi4fFDssLwFSRTY3PS4v/EABoBAQADAQEBAAAAAAAAAAAAAAADBAUCAQb/xAAwEQEAAgECBAQEBQUBAAAAAAAAAQIDBBESITFBBRNRYSJxgfAykaGx4RQjQsHR8f/aAAwDAQACEQMRAD8A9xgEAgEAgEAgEAgEAgEAgEAgEAgEAgEAgEAgEAgEAgEAgEAgEAgEAgEAgEAgEAgEAgEAgEAgEAgEAgEAgEAgEAgEAgEAgEAgEAgEAgEAgEAgEAgEAgEAgEAgEAgEAgEAgEAgEAgEAgEAgEAgEAgEAgEAgEAgEAgEAgEAgEAgEAgEAgEAgEAgEAgEAgcuwAJJwBuSeQHiY6nVD4bxi3udXUVqdTT8Whg2PDOJJfFen4o2SXxXx/ijZOkaMQCA3Wrogy7Ko8WIUe5nsRM8oHasDyngWAQCAQCAQCAQCAQCAQCAQCAQCBR9IullpYFRcVNJfcKFLHGcaiByE9iN1nBo8ueJmkcoWljeJXRalJg6OMqy7gieK9qzWZraOZ+HggZ/prVota1aD3FKi9WmQnWVFTJ7s5OcEjB+Zk+ni3HForM7ekLGmrfji9azO3pDzP7Peq4dcNWubq3RdDIEp1VqlySN8U84Ax+k0tVxZqxWtZ+sbfu0tXxZqxWtZ+vL93s1ldJWRalNgyOAysORB5GY8xNZ2ljWrNZ2k9PHjl3CgkkAAEkk4AA5kmB5X9o4N+9FrSolxTVSClKorMrE/Fpzk5GBny85paX+1ExeNp901Ph6tt0EsatvZUqdY9sajpyDoDMSqZHgD/TulPUXi+SbQjvO88mgzIXIgLmByKgJIBGRzGeXzjYdQCAQCAQCAQCAQCAkAgEDyL7W+DUq1dawu6COECPSqPhgFJIZQoJ7+WJ3Wdm34ZmvSnBwTMdYmIPdBundrbC3sVWoy50de2FBqVXJ2TmE1NjJ38RPJiXOs0WS/FmmY39PaPf1er5nLGJmB4n9odstfid2HJAo2nWIB3laakDfuy5PpNbTXmmGu3eWvpbzTDXbvLH9G7enVrhKoJVqdbkSCGWi7IRjnhlXblLea81pxR7Lme81pxR7PaPsirluG0wfwVKqj5ayf+ozJ1sbZpY+uj+9LaZlRUZb7Tbs0+HVsfj0U/R3UN/lyPWWNLXfLDukfE8V4rb00amEyc0Leo2d+3VpLUbHgBrA9JqY7TMTM+spolpugdNre/s9LnFxTZmUbDBFVdJHfvTBkGotx4rb9pc3neJe3TKQCBnOlHHaS061vTuKaXTUXFNSwUh2Q6Bk7KxyMZ8pYw4rTMXmu9XF7R035vNvszsrtb9WCVVQaxXZlZRjSdm1c21aduffNDWZKeVtvHt9/JXxVni3e2THWxmAsAgEAgEAgJAyvS7p3b8NdadRXd2XVinpyq5IBOojmQfaRXyxSdl/SeHZNRSb1mIiOXPuvuEcSp3VFK1I5Soupc7HzBHcQQQflJKzExvCnkx2x3mlusJZM9cOXOxxzwcQQ+Vno6qXXFssaugg7ndNWonz39pJEvr5yT5nD7brDg9lXuqRp21IvVp1VqgpjWFZdBO/cGFP5c/GeWQZr0peLXnlMTD6YUnAzzxvjlnvnD5cEwMd084TRNtdXHVjrxbOnWZOdA3IxnHLO+M4ljT5Lcda78t1jT5LRetd+W7yPotXP3zh/wDDVRPRq7E/85mnmj4L/fZq5o+DJ99n0RbU1RQqKFUcgoCgfIDaYszvPNhzO/U9PHiNfW1OshSqiujc1cBlODkZB8wDPYmYneCOTwPpPXBvLzAGOsemuw7ISqijT4dlMfKa2KPgrH33T16Q9K6C9HqPV2l42s1Vt9KjI0DUWIbGM50uRzxvyzvKOfLbe1O26O09YbtTKzguYHzXxK9Fy1a4YnXVralHgrBmOfkDSUes3qRNJikdIhSnnzTeEdKr61XNKs/VqQNLHXTGQSFw2cbK3LHKeWxYrztaOZFrRHKX0FZVtdNHIwWRWI8NSg4+sw5jaZhcjofnj0QCAsAgJAIBA8r+1vohUr1RdpVooi0wlQVXKYKk4KnBznVjHPbbOZWzY954m14ZreCPJ2mee8bM70V+0VrI29sqp91Q6Xdg2s63LPUBzsAWJAxyGJxjyzXaOy1q/D65Ytkmfjnn7cu38vc8y4+bNs0Dxz7Seh9vaW7VqGsF7hCylsqilagwgxsNTDnnuE6rPNsaLV3yZIrftH/FT9jVwV4iB3PSrKfTDgn1Ue89sm8QiPI+Uvew04YJC0CHf01dGVgCrKVYHvBGCPaexO3OHsTtO7FcM4LbUTTanQUGnkoSzMyljk7k88+0ktmyW33nqktmyW33nq29tX1KD4yJEf1wI95d6FJ9oGC4l0Ytbh3ZldHrOCzI2TqJ3KgggZySdpPXUXrt7OovMN7w22WjTSmgwqKqqPAKMD6CQzMzO8uU0GeBTA8J+1aqgvTTpKqLTRAQqqoL1D1jsQBuSGXfymtpN/L3nurZNuLZD4D0Wur6iOqC9U1cq7FgNGmmvbwdyAHflnedZNRTHed+uzmMc2h78mAAByAwPkOUx1s6sDOdMuPihbV+pqJ16KOyGUumtlUtp8g2d5PgxcV44o5K2ozcNJ4Z5sp9l/HritcPSq1HqKabP22LaSrKAQTy+Iy3rMdIxxMRtO6nosmSckxM7xs9Qma1RAIBASB4F9s15VN+9N2bq0Smaa57IDIMkDx1at/LylPNvN9pfT+GTSul3iOfPf7+TE2Vk1xVSlTwXdgqgsFBLbAZOwzykdY35Lma0Urxz2fUXAqNSnbUErHNVKNNXIOcsqAMc9++ZfrvtzfIZbVte016bzsmlZ6jVnG+E0rqk1KqupHGCOXfkEeBBwQfKHVL2paLVnmy9vw6lYsEpUxTwulahGSwznTqO+cknBh1fLe8zNpXlnxFhs+/n3+sI1vTcMMg5EDplgZutS0u6+eofJt/11QLThFTYr4QLEiBS8Rq6mx3D9YHHC7fXU1HlT2H5jz9hgepgXwEAZsQK644uFOFGfPl7QPP+lfQ/wC/Vqlei/7ZtBNNsBcgack4JGVHuJbwargiKzHKEVse/OGz6G8CaztadJiCRqZiORZ2LH9QPSQ5snmXmzuleGNmgCSJ0Z4pfLb0alZvhpIzkeOkE49eU6rWbWiIc3tFazMvnU3z1Kj1HOWdmLHuYsctt4ZJGJtU5Rwx0YN+c8U9Xrf2ZXVk6t1FEUa5UdYNTvqA70ZySFyfh8+/nM/V48kc5neGlo8mOfhiNpbzMprwgITAqbjpFb06woM5FRmCgaTjLDKgtyGcj3kM6jHF/L35p402ScfmbclizyZA8z+1TobXvqtGrbBWOnqqgZguBqyrb8wNTZ79hsZBlxzad4anh+sphramTpLxrt0KnetSk+M96ujf0Ilfo3I2vWJ7TD6o4ZfLXo0qo5VaaVB8nUN/WXoneN3yN6zS01ntySC89cuDAZubVailXAIPMGBn7qwqW+66qlLw51E/+4+vzgO2V5gBkIKn2MC4oXysNzg9+YFXxaovXAAjVoJI8VzsR44I+sDijcdUdR5AEn5DnAn3HEtlGkgsmrfu5bfWBWVGIBIGTgnnjJ8zAuODoq0l0sGBGrUPxE7lvUnMDu4v1XYbn6e8Covr3bNRgB/XwA7zAat7KtX8aVPxIHWN8gdk9cnyEC7sOG06Iwg58ydyT4kncmBNXaA4DAicXo0noVVr/wCEabdZuR2cEscjltOqzMWiY6ubxE1mJ6Pm+rUXLFF0jJKrknGT2VydyRkbzZ6Rsw9t53eifY9aE1q1U8qdMJnxZyD+ifWVdZbakVW9FTe82esAzOaZYAYHk/2jUGpXercawtRG81ABx5gqD6iZWqxTGSbtjSZYtiik9mt6IdJTfCoHVVqU25LkAq3I4JPeCD6eMuabPOWvPqo6rTxhmOHovatAnlLKq834p9mAq3rV3YGjUYu9MAqSxG+GB2BPa+nnIpxRNt2hTxC9cPlx1jpLRXN6KGKXaRVCgHSwXAAwFYDAAkqhMzM7yetOJk/BUDfzBoeJ9PibDmAfcQJNPii94I+sB9bym34h67frAoeK2oV9dBWYk/tFRlGrbYkNsT5ggwIn/iVMHD6qZ/8AcUp9eX1gWdG3p3VPBIJXdXU7r4FSOUCNT4fW1inUGUBBNUYAZRuAw7mzjyIzy5QJ/GaLYVqalyp+FcZIIx3nxwfSCY2RKHBmqdq5I08+qUnT/Ofxn2HlAS6u0Xmyoo2AJC4ECC3EVfC0WDOzBQdLsoycZOkd3zHzEC+4dwVEOtyalT95sbeSjko+UC05QOHrqObD3EBl7+mPxe2TAjvxhB+8fQf3gVfTW6apY10ogszpgAbkqWGsDz06pLhmIvEyizxaccxXq8j6JcH+93KUn1Be09QjYqFG3PkdRUTQy5OCm8M3Dj48nDL2boxwWlY0jTpFm1MXZnKliSAO4AAAADl7zOyZJyTvLTxYq467Q4PSX/zf3YICAyqX1YIZlydsb4yO/wAZJXBvim+6nfWzXURhiv13aMGV2g6MDMfaFc6LQgf8RghPlgsffTj1lTW2muPaO87LmhpFsu89o3ee9Aa70+IU9AJFQOjgDPZ0k5PgAQN/KVNLMxkiIXNXETimZez4msxzbCA01IHmBAhXHBLep8VJCfHGD7jeBDfo0o/w6tVPLXrHs+YEepwq6T4XpVB4MpQ+6kj6QIdW8akdNwopZBIOsOGx3DAB+kBF4tS/CXP5adQ/osC04bxTrWCNSqEHPaakVXl+LVAob7irNcVbfhq0qWje5umACUwuc47sjcZPfnwzKl8trWmlO3WW9p/D8ODDXUaqJmbfgpHW3pv7fx8meRBdFurp3V/p2evWrm3oA/wr3DvwWz5SCIi/4Ym3vM7Q17WtptvMvXDM9KUpFrfWefP6B7AUFNQ2dRKY+KtZXpqFPMjLD3x84mnDG/D9ayRqfNtFPP8Ai7Vy44iJ+u0LOjx2tQoio9Q3thUOhnI0V6JO2l9+e/PO/iMiSVy2pHFvxV/WFPJ4fh1OScE08rPHOIjnS3y9P9e/PbUmlYUESrpp6agBRiM6sjI3PlLsTExvD5i9LUtNLRtMcpH/AIor7U2QDwVlJ+k9cke7KLkvpUcyWwBnzgQm4xSPJy5/hDv/AMoMBVvGb4KFdv5Ao/zEQHBSum5UAv56oH0VTA6HCLpubUU+Su/6kfpAsLDhTIpDvryc/CFx5DEDrh/Ru3os706YVqhyxHfvn0GcnE6m9p6y5rStecQOkt2LS1q1BswXSmf33OlfYnPpPcdeK0Qi1GTy8c2/Jj+gtlWrXPXMGKKWY1CQdTkYA55J7WfSW9ReK14IZeiwzfJGW3Pb93parKLbdGBQ9NbDr7SoBuyDrF8cpuQPmNQkOopxY5T6a/BkiXjnDuIta3FOsu+hwxA/Ep2ZfUEj1mZS3DaLejWvTjrNZ7/f7ve0rBlDKchgCD4gjIM2I6MKY25OGeehtrlBzZfcQG24hTH4s/IGA23FE7gx9v7wGW4qe5fc/wCkCJXumY5O3/fnA4qcU6oZdlA/iAHt4wJnCOJvXY/smWnjaoezqO2wU7457nEEvPujluxpcQsSdN0zEjUcGpp5qCfHGfk+ZnYo+G+Lu+y1+SIyabXVjfHERE7dvv8AeNkdLmlcWKWL1BaV6DklaoZKdXcntsB2T2gdxzHfOd62x+VaeGY9eiby8uDWzrsVfNpeP8Z3mOnT8tuXblyd9GOp4U71q11RqZQoKFuxqmoTgjUcBRjz8Yw8GCZtNt/aHniP9R4nWuHHhtWInfivy2+X8fl3dcNX7twy7qV16sXRxQpHYk74ZVPcMjfwXPhPa/BhtNuW/SHOeY1XiODHhni8vbit/P0/OWt6NVha8Ot/vAY5B/DnSGZmXX4AAgS5p4mMcRL5vxfLTLrclqdN/wBuUz9ZhJrUrWqM9QjZ5HCjPyIkzORU4dQVgVRwAQdIqvpO/IqdiPKBoretSxtpH0gSlI7oHUBICiB2sDFfao56miueyapJGdzpQ49Nz9JZ034pZ/iMzwRHul/Zz/gP4ax76Fz/AEnur24o+SPwvfgtv6tdKrUcMYDFSpjugeRdN+jqWoWpSLaGZgQ2CEzuoXAG2xG+eQmdqMEUjerT02eck8Nmv4Fe1EsaIJHZooAe4DSMc/AEe0u4Y2xx8lHNO+S0+5huI0x8VRT/ADaj9JIidpxFT8KVX/LSf9SAIDy1K7fDbVP52RP6kwHUs7xvwUU/M7ufoBAcXgly3xV1X8lIfqxMCPe8Kq0Bq+8EgkKxdQ2nJwCiqAM5PMwO7O0pUzqKmpU/fqHJ9ByX0gSrri7oOyBkkKqjmzHkP9fAGBH410US8VKjsaVyijFenscgd4zuPUEeMhy4K5Off1aWg8Ty6TesbWpPWs9J+/8A3dR3PCOIsMVEsr5V2DVBipgfxdnHuZDOLN0na3zaOPW+Hb8VfMxTPXgnl9/SDVDg98pBp2FhQbudyKhB/h7bY9p5GPLHStYd5NZobRtkzZrx6b7QtLboc5b7xfVTdVlGUTGKSkctu8Z8gPIySmn+LiyTvKnn8Y/tTg0tIx0nrt1n6/c+69t+LrUUFk2I5c8eIIPeDkekssVW3HDEBLWzimTuabD9m3p+E+YgRvvNf4RbsXHxDUAuP3kfGG37tjAVr8r/AIlKsnmU1D3TMBy34nSY9ioufDVpPscGBYJe1B+LPz3gOrxZhzAPyyIDycYTvBH1gTrW7R/hOfcQPN/tIv8ArbtaYPZooAfzPhj9Agl3T12rv6sjXX4sm3o3HQu06q0p55uOsP8APuv+XTK+a295XtJj4MUe/NeyJZNsIDT0c98DD8RqrTuHp18VE1DUpwQUbddvEZHqPOYOXNfBqpm0717/AC/hepWL4+XKWvWxplQAFKEDAGMEY2x5Ym7HRRFLh9NPhRR8gBPRIWmB3QOgIBAh3PEFXYbmBVV7hnO59O6BWV+KIraQGfB7RRdQpjxcj9Bk+UCZwtAx6+pkDlSUjfT+9jxb6DHnAk3V4z7ch4f3gPcIfDEeQMDjidXU+PCA5Z334X5dx/vArbmn1VYj8NTLL4BgO0PUb+hgLTqBhlSCD3ggg+0CdwmutMaTnGSckk8zncmBcAAwIt1wujU+OmjfNQYFdU6L0f8AhmpT/I5A9uUCLU4HcL8FYN5VEH6riBEq0LlPipBvOm/9GA/WB3w2o+pjpdNgMMMb5/2gZu14cLviFcVMsoZmfB0ncAKue7/8y1N+HHG3VmRh8zUW4uj1ChU2AxgYwAO6VWmkIYHZEAxAwn2iWBVkrL+L9mx8GA7JPzGR6CZXiGHnF9vaVnBfsuuhdyGtUQtqenlWyMEbkqB4jGAD5Sxoc1b4oiO3JxmrNbLwy6hckwI1zeKnM7+A5wKq4vmfyHgP6mBX3V4lPAOSx5IoyzfIf15QHLfhVa43qnqqZ/4antMP42H6D3gX9pYU6ShUUADuAgVXGbdWqI2W1KDyYgEeBA2MCMzAAk7AAknwAgLwJ6zsWeloXBwdQOQTtkcwcQI5uXNUq9Jk+LDEqQ2D3AHw39ID7cttj4+ECXYcLFWiEuG63JznGnHkMQI130fNLtW2F8aZ+B/T8J8xAjW12HJUgo4+JG5jzH7w8xAsLW8an5jw/tAuLa6VxsfmO8QH4BiAmiBiOk3SbQ5SicCmcFhg62HNRnuEPndd4llnN5eCdojrPr/H7y1HCLc1KNOpUQLUdQzBRjcjb6Yhu4LXtjib9duaelDEJTyCA7ASBE4pYpcUnpPyYYyOYPMMPMHBnGTHGSs1l7W3DO7zW0vn4fcMjZPVtpONtaf7YI+c+dnj02fijt194+/1X+WSm0vR6l4gQPq7JAII7w2MY+eRPpKzExvDPlUXPFGbZeyPr/pPRX1a6oCzMAO8kwGrda1z/hDq0/8AUcdo/kU8vmfaBe8M4NTobgZY83bdj8yYFoBAbuKoUEwM9VqFiSe+Aw1PrHWmOR7TflB5epx6AwNRSp4GIFX0gpdgP+4Q3oPi+mYFfAsuEVua+sC1gVnFeEJXG+zDdXXZlPkYFBUq1KB03HLktUDsn8/7p8+XygTEcg5Bx5iBaWfEgdn2Pj3H+0CzUwGeIlhRqFGVG6t9LucKraThmPcAcGHGSdqTO+3Lr6PEUYjGvG2QN8g78/lD4+Kxz4fze09GrZqdrSVyS2gM2dyC3ax6Zx6Q+r0mOceGtZ9FniFgBYHUDkwEJgYH7SeGfBcKOWKdT/oP6j1Ey/EMPLj+krOC3Yx0ZvhcWzW7nJp8vyNkr7HI9pL4fkm2Pgns5z12tv6u6Rr/AOGKZZwcazsmO5ifHyl9AuOHcAGQ9Y9Y45Z+FfyryEC8qOtNSTsBIs2amGk3vO0QI9Li1JtslfzDA9xM3D43pMluHea/ONv+/q64ZTczX3cqnitxnsj1gVxMCZ0foZBqnm+4z3KPhHtv8yYF4IDF2mpSPKBmbfYaTzUlT/LsD6jB9YEq1q6WBgaBGyIHRgM3FurghgCD3GBl7zhlS23pZel3087r/wDGT+hgc292tQZU57iORB8CDyMCbb8UNEbnK8sd+TyC/wBoGX6Y9KOvJpof2anAAOzkfiPiM8h/2D5bX6u+oyTjr+CP1++35ovRDo495VWow/YI/bJI7RAB0Ac98jflzhPodLOSd/8AHv8A8ewQ+iEBRADAbJgMVquOUCl4pS61Sr7qwwR4ieWrFo2no9idubO9F+FVqNeqmk9U2GDHG5B29cE5+QlTTYb4rWifw9kmS8WiJ7tpRt8S4iP6YGS6UXqXNLTTYko+rYgq4GRjY+eRnwnzPiHieHNHlxvG09duU/fydRDI0Ll6Z2JHiDy9pkWx1vHN02vRq/c0XZvgDYTPy7QHkDj6z6bwbzIwbW6b8nFnLvkknvmu8M1U6wrTH4z2vyj4vfYesDU26aQBAdgcvAzd6mis3g41eq7H6FfaA3mBVdJemD2+KVLstpBZ8ZIzyCA9+O/zmbrdVek8GPr6snxDWZMc+Xi6+rGN0muNWoVKuc5yajZ/tMyJy77zed2RFs2/FOSd/nL1/o5xE3VtSrEYZ17W2O0CVYjyJBIn0GG83xxaX0+nvOTHW09U9xmSpme4twQMddI6KniOR8mHeIFDxdHoUXq1iNeNFNVPZUttlc8zjJz5QrazL5eGZ79I+rBk7/L+v9hD5isREPceifDvu1rSpkYbTqf8z9ph6Zx6Q+o0uLy8Va9+64BhYLAWAhgNtAZdYDH3bPOBJpUQOUBzTAarUtSkeII9xieWjeJgeOltDKGJXtBWP7m+CT8p8bTFFrcNuTt31xPxAH58/eV+COz1Z2nGiqhDq0jkBggeknx6vVYY2x35R2no82ha218rnAOc/wBO6bvh3iVtRPl5Y2t7dJczGyz4BR1E1T+LZfyjl77n1mu8aBYHUDkwKXj1PAD/ALpyfkdm+hJ9IGdveN0qRKklmHMKM48iTtKebXYsVuGec+yhn8Rw4bcM7zPpDH9Jr+ncsrKNLKNJyQdQ5jl8zM3UamuaYmKzDL1OqrnmLRWYUqhRzOfl/eV+fZVnfsvLPpdcUmRgzFE09jVhCo/DpAwBjblJseXLW0TNp5duybHmzVtFpvPLt2e14zPoH05qpTgZDp5bp92ZnBOghlwSMMTpBPl2jCprq1thni+nzZvojwM1GSs4/Zq2QD+NgRjP8OffEM7Q6TjnzLdP32/09WtrnV84biWDA7EBYAYHJEDgiAoEBcQFxAQiBRcQ6L21ap1jKc6gzKD2XIOe0Me+Ocp30OK2TzO/X5vd3nfFKPVVKq4+B3GPEAnGPSfN5sfDltT3l0r7o5TWvcNQ8x/tPMcRF+G3yEy3fBGM4JHLmQdseoMYbTjzVtXtI9StaOkADun2LhJAgLiAhECq6RVRTt6rkZ002OD3nGw9TgTjJbhrNvRHlvwUm3pDxDJcnUTgAsTgtyGSfnMLHj47frL5zFj47bfWZ/WTKA4Gec4mObmY5p/A6Ou5oL+9WpD3qLO8Ub3iPdJhjfJWPeFhYdGby5uStSm4ZqrGtUKlUXLkuQxGDzOAOe0n8i+TLtsn/p8mTLtt35+j3DTNlvF0QGLuySopVgCDsQeR+cCuXh4p7KAANgBsMeEPIiIjaEqlTh6mIfGA6IDggEBDATEBYCQCAEwOCYGE6YcLJqmqgyGA1AcwQMZx5gCYviGjva/mUjf19XUSyqWxRQrDGxAB/dyQPpiZebHalvijbfm9bTo1wek1OjVZO2oyDuM4JCsRyOwBm5pNJjmlMlq/F97S5mWqVJpPHYWAumAhWBC4nZCvSqUm5VEZSfDIxkfLnOb14qzWXN6Res1nu8u4/wBEfuVuztV1sxWmAq6Rhjlick52Uj1mbfT+TSbb8+jJyaXyKTffeejJXCZGPEgfXf6ZlSkc91OkbS03QGxNS+pbbU9VQ+Wkbf5ism0tN8se3NPo6cWWPbm9nVZst12BA6xA5IgcsmYDXV4gOKIDiwOhA6gJiAQEgEBICGAzVO0CquKOowIlXhy1D2lBHcCMzi+Ol42tET8xd2lAIoAGABidRERygSQs9C4gGmAmmAhWBR9KeEi6otTzjcMDjOCDn+49ZHlxxkrwos2KMtJrLJ2fQ6moYVCXJHP4cYOdvaQ00lIid+avj0VKxMW5tJ0d4ZTtsimoGrGTzJxyyTJseKuOPhhZx4qY42rDRqZIkOCAsAgIRA5AxA6AgKBA6gLAIBASAQEgNmA3VGYDJpQCnR3gSVWB2ICwCAQOTAZqpkQIXU7wO1o4gTKcB0QFgLAIBiACAsAgLAIBAICQEMBMQOCsDkrAXTiB2sBcQFxAICYgJiByYDbJANEDtRA6UYgdwCAsAgEAgLAIBAIBAICQEMAxAQCAEQFAgEBYBASAYgckQArAMQFAgLiAogEAxAWAQCAQCAQCAQCAQEgEAgGIBAIBAIBAIBAICYgLiAQCAsAgEAgEAgEAgEAgEAgEAgJABAWAQCAQCAQEMAgEAgEBYBAIBAIBAIH/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1325563"/>
          </a:xfrm>
        </p:spPr>
        <p:txBody>
          <a:bodyPr>
            <a:normAutofit/>
          </a:bodyPr>
          <a:lstStyle/>
          <a:p>
            <a:pPr algn="ctr"/>
            <a:r>
              <a:rPr lang="en-US" sz="3600" b="1" dirty="0" smtClean="0">
                <a:solidFill>
                  <a:srgbClr val="C00000"/>
                </a:solidFill>
                <a:cs typeface="Aharoni" pitchFamily="2" charset="-79"/>
              </a:rPr>
              <a:t>5. Need of Pharmacovigilance</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323528" y="1306986"/>
            <a:ext cx="8496944" cy="5256583"/>
          </a:xfrm>
        </p:spPr>
        <p:txBody>
          <a:bodyPr>
            <a:normAutofit fontScale="55000" lnSpcReduction="20000"/>
          </a:bodyPr>
          <a:lstStyle/>
          <a:p>
            <a:pPr>
              <a:lnSpc>
                <a:spcPct val="170000"/>
              </a:lnSpc>
              <a:spcAft>
                <a:spcPts val="600"/>
              </a:spcAft>
            </a:pPr>
            <a:r>
              <a:rPr lang="en-US" sz="3800" dirty="0" smtClean="0"/>
              <a:t>Animal toxicology is often not a good predictor for assessing the safety of drug for human effects.</a:t>
            </a:r>
          </a:p>
          <a:p>
            <a:pPr>
              <a:lnSpc>
                <a:spcPct val="170000"/>
              </a:lnSpc>
              <a:spcAft>
                <a:spcPts val="600"/>
              </a:spcAft>
            </a:pPr>
            <a:r>
              <a:rPr lang="en-US" sz="3800" dirty="0" smtClean="0"/>
              <a:t>Evidence of safety from pre-marketing clinical trials is insufficient due to some limitations;</a:t>
            </a:r>
          </a:p>
          <a:p>
            <a:pPr lvl="1">
              <a:lnSpc>
                <a:spcPct val="120000"/>
              </a:lnSpc>
              <a:spcAft>
                <a:spcPts val="600"/>
              </a:spcAft>
            </a:pPr>
            <a:r>
              <a:rPr lang="en-US" sz="3800" dirty="0"/>
              <a:t>L</a:t>
            </a:r>
            <a:r>
              <a:rPr lang="en-US" sz="3800" dirty="0" smtClean="0"/>
              <a:t>imited size</a:t>
            </a:r>
          </a:p>
          <a:p>
            <a:pPr lvl="1">
              <a:lnSpc>
                <a:spcPct val="120000"/>
              </a:lnSpc>
              <a:spcAft>
                <a:spcPts val="600"/>
              </a:spcAft>
            </a:pPr>
            <a:r>
              <a:rPr lang="en-US" sz="3800" dirty="0" smtClean="0"/>
              <a:t>Narrow population (age &amp; sex specific)</a:t>
            </a:r>
          </a:p>
          <a:p>
            <a:pPr lvl="1">
              <a:lnSpc>
                <a:spcPct val="120000"/>
              </a:lnSpc>
              <a:spcAft>
                <a:spcPts val="600"/>
              </a:spcAft>
            </a:pPr>
            <a:r>
              <a:rPr lang="en-US" sz="3800" dirty="0" smtClean="0"/>
              <a:t>Narrow indications (only specific disease)</a:t>
            </a:r>
          </a:p>
          <a:p>
            <a:pPr lvl="1">
              <a:lnSpc>
                <a:spcPct val="120000"/>
              </a:lnSpc>
              <a:spcAft>
                <a:spcPts val="600"/>
              </a:spcAft>
            </a:pPr>
            <a:r>
              <a:rPr lang="en-US" sz="3800" dirty="0" smtClean="0"/>
              <a:t>Short duration</a:t>
            </a:r>
          </a:p>
          <a:p>
            <a:pPr>
              <a:lnSpc>
                <a:spcPct val="170000"/>
              </a:lnSpc>
              <a:spcAft>
                <a:spcPts val="600"/>
              </a:spcAft>
            </a:pPr>
            <a:r>
              <a:rPr lang="en-US" sz="3800" dirty="0" smtClean="0"/>
              <a:t>For these reasons, rare &amp; potentially serious adverse effects often remain undetected until a wider population is exposed to the drug. </a:t>
            </a:r>
            <a:endParaRPr lang="en-US" sz="3800" dirty="0"/>
          </a:p>
          <a:p>
            <a:endParaRPr lang="en-US" sz="2600" dirty="0" smtClean="0">
              <a:latin typeface="Arial Rounded MT Bold" pitchFamily="34" charset="0"/>
            </a:endParaRPr>
          </a:p>
          <a:p>
            <a:endParaRPr lang="en-US" sz="2600" dirty="0">
              <a:latin typeface="Arial Rounded MT Bold" pitchFamily="34" charset="0"/>
            </a:endParaRPr>
          </a:p>
          <a:p>
            <a:endParaRPr lang="en-US" sz="2600" dirty="0" smtClean="0">
              <a:latin typeface="Arial Rounded MT Bold" pitchFamily="34" charset="0"/>
            </a:endParaRPr>
          </a:p>
          <a:p>
            <a:endParaRPr lang="en-US" sz="2600" dirty="0">
              <a:latin typeface="Arial Rounded MT Bold" pitchFamily="34" charset="0"/>
            </a:endParaRPr>
          </a:p>
          <a:p>
            <a:endParaRPr lang="en-US" sz="2600" dirty="0" smtClean="0">
              <a:latin typeface="Arial Rounded MT Bold" pitchFamily="34" charset="0"/>
            </a:endParaRPr>
          </a:p>
          <a:p>
            <a:endParaRPr lang="en-US" sz="2600" dirty="0">
              <a:latin typeface="Arial Rounded MT Bold" pitchFamily="34" charset="0"/>
            </a:endParaRPr>
          </a:p>
          <a:p>
            <a:endParaRPr lang="en-US" dirty="0" smtClean="0"/>
          </a:p>
          <a:p>
            <a:endParaRPr lang="en-US"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Declaration</a:t>
            </a:r>
            <a:endParaRPr lang="en-MY" dirty="0">
              <a:solidFill>
                <a:srgbClr val="C00000"/>
              </a:solidFill>
            </a:endParaRPr>
          </a:p>
        </p:txBody>
      </p:sp>
      <p:sp>
        <p:nvSpPr>
          <p:cNvPr id="3" name="Content Placeholder 2"/>
          <p:cNvSpPr>
            <a:spLocks noGrp="1"/>
          </p:cNvSpPr>
          <p:nvPr>
            <p:ph idx="1"/>
          </p:nvPr>
        </p:nvSpPr>
        <p:spPr>
          <a:xfrm>
            <a:off x="457200" y="1417638"/>
            <a:ext cx="8229600" cy="4708525"/>
          </a:xfrm>
        </p:spPr>
        <p:txBody>
          <a:bodyPr>
            <a:normAutofit/>
          </a:bodyPr>
          <a:lstStyle/>
          <a:p>
            <a:r>
              <a:rPr lang="en-US" dirty="0" smtClean="0"/>
              <a:t>Following sources have been used to prepare the lecture slides;</a:t>
            </a:r>
          </a:p>
          <a:p>
            <a:pPr lvl="1"/>
            <a:r>
              <a:rPr lang="en-US" dirty="0" smtClean="0"/>
              <a:t>Roger W., Cate W. (editors). Clinical Pharmacy and Therapeutics. 4</a:t>
            </a:r>
            <a:r>
              <a:rPr lang="en-US" baseline="30000" dirty="0" smtClean="0"/>
              <a:t>th</a:t>
            </a:r>
            <a:r>
              <a:rPr lang="en-US" dirty="0" smtClean="0"/>
              <a:t> Edition. Elsevier.</a:t>
            </a:r>
          </a:p>
          <a:p>
            <a:pPr lvl="1"/>
            <a:r>
              <a:rPr lang="en-MY" dirty="0" err="1"/>
              <a:t>Muaed</a:t>
            </a:r>
            <a:r>
              <a:rPr lang="en-MY" dirty="0"/>
              <a:t> J. A. Factors aﬀecting the development of adverse drug reactions (Review article). Saudi Pharmaceutical Journal (2014) 22, 83–94. </a:t>
            </a:r>
            <a:endParaRPr lang="en-MY" dirty="0" smtClean="0"/>
          </a:p>
          <a:p>
            <a:pPr lvl="1"/>
            <a:r>
              <a:rPr lang="en-US" dirty="0" smtClean="0"/>
              <a:t>Various research articles and internet sources.   </a:t>
            </a:r>
            <a:endParaRPr lang="en-MY" dirty="0"/>
          </a:p>
        </p:txBody>
      </p:sp>
    </p:spTree>
    <p:extLst>
      <p:ext uri="{BB962C8B-B14F-4D97-AF65-F5344CB8AC3E}">
        <p14:creationId xmlns:p14="http://schemas.microsoft.com/office/powerpoint/2010/main" val="24154645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rgbClr val="C00000"/>
                </a:solidFill>
                <a:cs typeface="Aharoni" pitchFamily="2" charset="-79"/>
              </a:rPr>
              <a:t>6. Classification of ADRs</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628650" y="1825624"/>
            <a:ext cx="7886700" cy="4895851"/>
          </a:xfrm>
        </p:spPr>
        <p:txBody>
          <a:bodyPr>
            <a:normAutofit/>
          </a:bodyPr>
          <a:lstStyle/>
          <a:p>
            <a:pPr marL="0" indent="0">
              <a:spcAft>
                <a:spcPts val="1800"/>
              </a:spcAft>
              <a:buNone/>
            </a:pPr>
            <a:r>
              <a:rPr lang="en-US" sz="2800" b="1" dirty="0" smtClean="0"/>
              <a:t>6.1. Rawlins-Thompson Classification</a:t>
            </a:r>
          </a:p>
          <a:p>
            <a:pPr>
              <a:lnSpc>
                <a:spcPct val="150000"/>
              </a:lnSpc>
              <a:spcAft>
                <a:spcPts val="1800"/>
              </a:spcAft>
              <a:buNone/>
            </a:pPr>
            <a:r>
              <a:rPr lang="en-US" dirty="0" smtClean="0"/>
              <a:t>This system divides ADRs into two main groups </a:t>
            </a:r>
            <a:r>
              <a:rPr lang="en-US" sz="2000" i="1" dirty="0" smtClean="0"/>
              <a:t>(Rawlins 1981).</a:t>
            </a:r>
            <a:endParaRPr lang="en-US" i="1" dirty="0" smtClean="0"/>
          </a:p>
          <a:p>
            <a:pPr lvl="1">
              <a:lnSpc>
                <a:spcPct val="150000"/>
              </a:lnSpc>
              <a:spcAft>
                <a:spcPts val="1800"/>
              </a:spcAft>
            </a:pPr>
            <a:r>
              <a:rPr lang="en-US" sz="2000" b="1" dirty="0" smtClean="0"/>
              <a:t>Type A </a:t>
            </a:r>
            <a:r>
              <a:rPr lang="en-US" sz="2000" dirty="0" smtClean="0"/>
              <a:t>– normal  but quantitatively exaggerated pharmacological effects of a drug. They are most common, accounting 80% of reactions.</a:t>
            </a:r>
          </a:p>
          <a:p>
            <a:pPr lvl="1">
              <a:lnSpc>
                <a:spcPct val="150000"/>
              </a:lnSpc>
              <a:spcAft>
                <a:spcPts val="1800"/>
              </a:spcAft>
            </a:pPr>
            <a:r>
              <a:rPr lang="en-US" sz="2000" b="1" dirty="0" smtClean="0"/>
              <a:t>Type B</a:t>
            </a:r>
            <a:r>
              <a:rPr lang="en-US" sz="2000" dirty="0" smtClean="0"/>
              <a:t> – qualitatively abnormal effects, unrelated to drug’s normal pharmacology. They are more serious in nature, more likely to cause deaths &amp; often not discovered until after a drug has been marketed.</a:t>
            </a:r>
            <a:endParaRPr lang="en-US" sz="20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79763996"/>
              </p:ext>
            </p:extLst>
          </p:nvPr>
        </p:nvGraphicFramePr>
        <p:xfrm>
          <a:off x="611560" y="188640"/>
          <a:ext cx="7744944" cy="6340084"/>
        </p:xfrm>
        <a:graphic>
          <a:graphicData uri="http://schemas.openxmlformats.org/drawingml/2006/table">
            <a:tbl>
              <a:tblPr firstRow="1" bandRow="1">
                <a:tableStyleId>{5C22544A-7EE6-4342-B048-85BDC9FD1C3A}</a:tableStyleId>
              </a:tblPr>
              <a:tblGrid>
                <a:gridCol w="2581648">
                  <a:extLst>
                    <a:ext uri="{9D8B030D-6E8A-4147-A177-3AD203B41FA5}">
                      <a16:colId xmlns:a16="http://schemas.microsoft.com/office/drawing/2014/main" val="20000"/>
                    </a:ext>
                  </a:extLst>
                </a:gridCol>
                <a:gridCol w="2581648">
                  <a:extLst>
                    <a:ext uri="{9D8B030D-6E8A-4147-A177-3AD203B41FA5}">
                      <a16:colId xmlns:a16="http://schemas.microsoft.com/office/drawing/2014/main" val="20001"/>
                    </a:ext>
                  </a:extLst>
                </a:gridCol>
                <a:gridCol w="2581648">
                  <a:extLst>
                    <a:ext uri="{9D8B030D-6E8A-4147-A177-3AD203B41FA5}">
                      <a16:colId xmlns:a16="http://schemas.microsoft.com/office/drawing/2014/main" val="20002"/>
                    </a:ext>
                  </a:extLst>
                </a:gridCol>
              </a:tblGrid>
              <a:tr h="422753">
                <a:tc gridSpan="3">
                  <a:txBody>
                    <a:bodyPr/>
                    <a:lstStyle/>
                    <a:p>
                      <a:r>
                        <a:rPr lang="en-US" sz="1600" b="0" dirty="0" smtClean="0">
                          <a:solidFill>
                            <a:schemeClr val="bg1"/>
                          </a:solidFill>
                          <a:latin typeface="Arial Rounded MT Bold" pitchFamily="34" charset="0"/>
                        </a:rPr>
                        <a:t>Extended Rawlins-Thompson Classification of Adverse Drug Reactions</a:t>
                      </a:r>
                      <a:endParaRPr lang="en-US" sz="1600" b="0" dirty="0">
                        <a:solidFill>
                          <a:schemeClr val="bg1"/>
                        </a:solidFill>
                        <a:latin typeface="Arial Rounded MT Bold" pitchFamily="34" charset="0"/>
                      </a:endParaRPr>
                    </a:p>
                  </a:txBody>
                  <a:tcPr/>
                </a:tc>
                <a:tc hMerge="1">
                  <a:txBody>
                    <a:bodyPr/>
                    <a:lstStyle/>
                    <a:p>
                      <a:endParaRPr lang="en-US" sz="1600" dirty="0">
                        <a:latin typeface="Arial Rounded MT Bold" pitchFamily="34" charset="0"/>
                      </a:endParaRPr>
                    </a:p>
                  </a:txBody>
                  <a:tcPr/>
                </a:tc>
                <a:tc hMerge="1">
                  <a:txBody>
                    <a:bodyPr/>
                    <a:lstStyle/>
                    <a:p>
                      <a:endParaRPr lang="en-US" sz="1600" dirty="0">
                        <a:latin typeface="Arial Rounded MT Bold" pitchFamily="34" charset="0"/>
                      </a:endParaRPr>
                    </a:p>
                  </a:txBody>
                  <a:tcPr/>
                </a:tc>
                <a:extLst>
                  <a:ext uri="{0D108BD9-81ED-4DB2-BD59-A6C34878D82A}">
                    <a16:rowId xmlns:a16="http://schemas.microsoft.com/office/drawing/2014/main" val="10000"/>
                  </a:ext>
                </a:extLst>
              </a:tr>
              <a:tr h="422753">
                <a:tc>
                  <a:txBody>
                    <a:bodyPr/>
                    <a:lstStyle/>
                    <a:p>
                      <a:r>
                        <a:rPr lang="en-US" sz="1600" dirty="0" smtClean="0">
                          <a:latin typeface="Arial Rounded MT Bold" pitchFamily="34" charset="0"/>
                        </a:rPr>
                        <a:t>Type of reaction</a:t>
                      </a:r>
                      <a:endParaRPr lang="en-US" sz="1600" dirty="0">
                        <a:latin typeface="Arial Rounded MT Bold" pitchFamily="34" charset="0"/>
                      </a:endParaRPr>
                    </a:p>
                  </a:txBody>
                  <a:tcPr/>
                </a:tc>
                <a:tc>
                  <a:txBody>
                    <a:bodyPr/>
                    <a:lstStyle/>
                    <a:p>
                      <a:r>
                        <a:rPr lang="en-US" sz="1600" dirty="0" smtClean="0">
                          <a:latin typeface="Arial Rounded MT Bold" pitchFamily="34" charset="0"/>
                        </a:rPr>
                        <a:t>Features </a:t>
                      </a:r>
                      <a:endParaRPr lang="en-US" sz="1600" dirty="0">
                        <a:latin typeface="Arial Rounded MT Bold" pitchFamily="34" charset="0"/>
                      </a:endParaRPr>
                    </a:p>
                  </a:txBody>
                  <a:tcPr/>
                </a:tc>
                <a:tc>
                  <a:txBody>
                    <a:bodyPr/>
                    <a:lstStyle/>
                    <a:p>
                      <a:r>
                        <a:rPr lang="en-US" sz="1600" dirty="0" smtClean="0">
                          <a:latin typeface="Arial Rounded MT Bold" pitchFamily="34" charset="0"/>
                        </a:rPr>
                        <a:t>Examples </a:t>
                      </a:r>
                      <a:endParaRPr lang="en-US" sz="1600" dirty="0">
                        <a:latin typeface="Arial Rounded MT Bold" pitchFamily="34" charset="0"/>
                      </a:endParaRPr>
                    </a:p>
                  </a:txBody>
                  <a:tcPr/>
                </a:tc>
                <a:extLst>
                  <a:ext uri="{0D108BD9-81ED-4DB2-BD59-A6C34878D82A}">
                    <a16:rowId xmlns:a16="http://schemas.microsoft.com/office/drawing/2014/main" val="10001"/>
                  </a:ext>
                </a:extLst>
              </a:tr>
              <a:tr h="2363071">
                <a:tc>
                  <a:txBody>
                    <a:bodyPr/>
                    <a:lstStyle/>
                    <a:p>
                      <a:r>
                        <a:rPr lang="en-US" sz="1600" b="1" u="none" dirty="0" smtClean="0">
                          <a:solidFill>
                            <a:srgbClr val="FF0000"/>
                          </a:solidFill>
                          <a:latin typeface="+mj-lt"/>
                        </a:rPr>
                        <a:t>Type A:</a:t>
                      </a:r>
                      <a:r>
                        <a:rPr lang="en-US" sz="1600" u="none" dirty="0" smtClean="0">
                          <a:solidFill>
                            <a:srgbClr val="FF0000"/>
                          </a:solidFill>
                          <a:latin typeface="+mj-lt"/>
                        </a:rPr>
                        <a:t> </a:t>
                      </a:r>
                    </a:p>
                    <a:p>
                      <a:r>
                        <a:rPr lang="en-US" sz="1600" dirty="0" smtClean="0">
                          <a:latin typeface="Arial Rounded MT Bold" pitchFamily="34" charset="0"/>
                        </a:rPr>
                        <a:t>Augmented pharmacological effect</a:t>
                      </a:r>
                      <a:endParaRPr lang="en-US" sz="1600" dirty="0">
                        <a:latin typeface="Arial Rounded MT Bold" pitchFamily="34" charset="0"/>
                      </a:endParaRPr>
                    </a:p>
                  </a:txBody>
                  <a:tcPr/>
                </a:tc>
                <a:tc>
                  <a:txBody>
                    <a:bodyPr/>
                    <a:lstStyle/>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Relatively common</a:t>
                      </a: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Pharmacologically predictable</a:t>
                      </a: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 Dose-related</a:t>
                      </a: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 Improves if medicine is withdrawn </a:t>
                      </a:r>
                    </a:p>
                    <a:p>
                      <a:pPr marL="400050" indent="-400050">
                        <a:buFont typeface="+mj-lt"/>
                        <a:buNone/>
                      </a:pPr>
                      <a:r>
                        <a:rPr lang="en-US" sz="1600" dirty="0" smtClean="0">
                          <a:latin typeface="Arial Rounded MT Bold" pitchFamily="34" charset="0"/>
                        </a:rPr>
                        <a:t/>
                      </a:r>
                      <a:br>
                        <a:rPr lang="en-US" sz="1600" dirty="0" smtClean="0">
                          <a:latin typeface="Arial Rounded MT Bold" pitchFamily="34" charset="0"/>
                        </a:rPr>
                      </a:br>
                      <a:endParaRPr lang="en-US" sz="1600" dirty="0">
                        <a:latin typeface="Arial Rounded MT Bold" pitchFamily="34" charset="0"/>
                      </a:endParaRPr>
                    </a:p>
                  </a:txBody>
                  <a:tcPr/>
                </a:tc>
                <a:tc>
                  <a:txBody>
                    <a:bodyPr/>
                    <a:lstStyle/>
                    <a:p>
                      <a:pPr marL="400050" indent="-400050">
                        <a:buAutoNum type="romanLcPeriod"/>
                      </a:pPr>
                      <a:r>
                        <a:rPr lang="en-US" sz="1600" dirty="0" err="1" smtClean="0">
                          <a:latin typeface="Arial Rounded MT Bold" pitchFamily="34" charset="0"/>
                        </a:rPr>
                        <a:t>Bradycardia</a:t>
                      </a:r>
                      <a:r>
                        <a:rPr lang="en-US" sz="1600" dirty="0" smtClean="0">
                          <a:latin typeface="Arial Rounded MT Bold" pitchFamily="34" charset="0"/>
                        </a:rPr>
                        <a:t> associated with beta-blockers</a:t>
                      </a:r>
                    </a:p>
                    <a:p>
                      <a:pPr marL="400050" indent="-400050">
                        <a:buAutoNum type="romanLcPeriod"/>
                      </a:pPr>
                      <a:r>
                        <a:rPr lang="en-US" sz="1600" dirty="0" smtClean="0">
                          <a:latin typeface="Arial Rounded MT Bold" pitchFamily="34" charset="0"/>
                        </a:rPr>
                        <a:t>Hypoglycemia</a:t>
                      </a:r>
                      <a:r>
                        <a:rPr lang="en-US" sz="1600" baseline="0" dirty="0" smtClean="0">
                          <a:latin typeface="Arial Rounded MT Bold" pitchFamily="34" charset="0"/>
                        </a:rPr>
                        <a:t> associated with sulfonylureas</a:t>
                      </a:r>
                      <a:endParaRPr lang="en-US" sz="1600" dirty="0">
                        <a:latin typeface="Arial Rounded MT Bold" pitchFamily="34" charset="0"/>
                      </a:endParaRPr>
                    </a:p>
                  </a:txBody>
                  <a:tcPr/>
                </a:tc>
                <a:extLst>
                  <a:ext uri="{0D108BD9-81ED-4DB2-BD59-A6C34878D82A}">
                    <a16:rowId xmlns:a16="http://schemas.microsoft.com/office/drawing/2014/main" val="10002"/>
                  </a:ext>
                </a:extLst>
              </a:tr>
              <a:tr h="2135305">
                <a:tc>
                  <a:txBody>
                    <a:bodyPr/>
                    <a:lstStyle/>
                    <a:p>
                      <a:r>
                        <a:rPr lang="en-US" sz="1600" b="1" u="none" kern="1200" dirty="0" smtClean="0">
                          <a:solidFill>
                            <a:srgbClr val="FF0000"/>
                          </a:solidFill>
                          <a:latin typeface="+mj-lt"/>
                          <a:ea typeface="+mn-ea"/>
                          <a:cs typeface="+mn-cs"/>
                        </a:rPr>
                        <a:t>Type B:</a:t>
                      </a:r>
                    </a:p>
                    <a:p>
                      <a:r>
                        <a:rPr lang="en-US" sz="1600" dirty="0" smtClean="0">
                          <a:latin typeface="Arial Rounded MT Bold" pitchFamily="34" charset="0"/>
                        </a:rPr>
                        <a:t>Bizarre effects not related to pharmacological effects</a:t>
                      </a:r>
                      <a:endParaRPr lang="en-US" sz="1600" dirty="0">
                        <a:latin typeface="Arial Rounded MT Bold" pitchFamily="34" charset="0"/>
                      </a:endParaRPr>
                    </a:p>
                  </a:txBody>
                  <a:tcPr/>
                </a:tc>
                <a:tc>
                  <a:txBody>
                    <a:bodyPr/>
                    <a:lstStyle/>
                    <a:p>
                      <a:pPr marL="400050" indent="-400050">
                        <a:buFont typeface="+mj-lt"/>
                        <a:buAutoNum type="romanLcPeriod"/>
                      </a:pPr>
                      <a:r>
                        <a:rPr lang="en-US" sz="1600" b="0" i="0" kern="1200" baseline="0" dirty="0" smtClean="0">
                          <a:solidFill>
                            <a:schemeClr val="dk1"/>
                          </a:solidFill>
                          <a:latin typeface="Arial Rounded MT Bold" pitchFamily="34" charset="0"/>
                          <a:ea typeface="+mn-ea"/>
                          <a:cs typeface="+mn-cs"/>
                        </a:rPr>
                        <a:t>Uncommon</a:t>
                      </a:r>
                      <a:endParaRPr lang="en-US" sz="1600" b="0" i="0" kern="1200" dirty="0" smtClean="0">
                        <a:solidFill>
                          <a:schemeClr val="dk1"/>
                        </a:solidFill>
                        <a:latin typeface="Arial Rounded MT Bold" pitchFamily="34" charset="0"/>
                        <a:ea typeface="+mn-ea"/>
                        <a:cs typeface="+mn-cs"/>
                      </a:endParaRP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Pharmacologically unpredictable</a:t>
                      </a: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 Not</a:t>
                      </a:r>
                      <a:r>
                        <a:rPr lang="en-US" sz="1600" b="0" i="0" kern="1200" baseline="0" dirty="0" smtClean="0">
                          <a:solidFill>
                            <a:schemeClr val="dk1"/>
                          </a:solidFill>
                          <a:latin typeface="Arial Rounded MT Bold" pitchFamily="34" charset="0"/>
                          <a:ea typeface="+mn-ea"/>
                          <a:cs typeface="+mn-cs"/>
                        </a:rPr>
                        <a:t> dose-dependent</a:t>
                      </a:r>
                    </a:p>
                    <a:p>
                      <a:pPr marL="400050" indent="-400050">
                        <a:buFont typeface="+mj-lt"/>
                        <a:buAutoNum type="romanLcPeriod"/>
                      </a:pPr>
                      <a:r>
                        <a:rPr lang="en-US" sz="1600" b="0" i="0" kern="1200" baseline="0" dirty="0" smtClean="0">
                          <a:solidFill>
                            <a:schemeClr val="dk1"/>
                          </a:solidFill>
                          <a:latin typeface="Arial Rounded MT Bold" pitchFamily="34" charset="0"/>
                          <a:ea typeface="+mn-ea"/>
                          <a:cs typeface="+mn-cs"/>
                        </a:rPr>
                        <a:t> High morbidity</a:t>
                      </a:r>
                    </a:p>
                    <a:p>
                      <a:pPr marL="400050" indent="-400050">
                        <a:buFont typeface="+mj-lt"/>
                        <a:buAutoNum type="romanLcPeriod"/>
                      </a:pPr>
                      <a:r>
                        <a:rPr lang="en-US" sz="1600" b="0" i="0" kern="1200" baseline="0" dirty="0" smtClean="0">
                          <a:solidFill>
                            <a:schemeClr val="dk1"/>
                          </a:solidFill>
                          <a:latin typeface="Arial Rounded MT Bold" pitchFamily="34" charset="0"/>
                          <a:ea typeface="+mn-ea"/>
                          <a:cs typeface="+mn-cs"/>
                        </a:rPr>
                        <a:t> High mortality</a:t>
                      </a:r>
                      <a:endParaRPr lang="en-US" sz="1600" b="0" i="0" kern="1200" dirty="0" smtClean="0">
                        <a:solidFill>
                          <a:schemeClr val="dk1"/>
                        </a:solidFill>
                        <a:latin typeface="Arial Rounded MT Bold" pitchFamily="34" charset="0"/>
                        <a:ea typeface="+mn-ea"/>
                        <a:cs typeface="+mn-cs"/>
                      </a:endParaRPr>
                    </a:p>
                    <a:p>
                      <a:endParaRPr lang="en-US" sz="1600" dirty="0" smtClean="0">
                        <a:latin typeface="Arial Rounded MT Bold" pitchFamily="34" charset="0"/>
                      </a:endParaRPr>
                    </a:p>
                    <a:p>
                      <a:endParaRPr lang="en-US" sz="1600" dirty="0">
                        <a:latin typeface="Arial Rounded MT Bold" pitchFamily="34" charset="0"/>
                      </a:endParaRPr>
                    </a:p>
                  </a:txBody>
                  <a:tcPr/>
                </a:tc>
                <a:tc>
                  <a:txBody>
                    <a:bodyPr/>
                    <a:lstStyle/>
                    <a:p>
                      <a:pPr marL="400050" indent="-400050">
                        <a:buAutoNum type="romanLcPeriod"/>
                      </a:pPr>
                      <a:r>
                        <a:rPr lang="en-US" sz="1600" dirty="0" smtClean="0">
                          <a:latin typeface="Arial Rounded MT Bold" pitchFamily="34" charset="0"/>
                        </a:rPr>
                        <a:t>Hepatotoxicity from isoniazid</a:t>
                      </a:r>
                    </a:p>
                    <a:p>
                      <a:pPr marL="400050" indent="-400050">
                        <a:buAutoNum type="romanLcPeriod"/>
                      </a:pPr>
                      <a:r>
                        <a:rPr lang="en-US" sz="1600" dirty="0" smtClean="0">
                          <a:latin typeface="Arial Rounded MT Bold" pitchFamily="34" charset="0"/>
                        </a:rPr>
                        <a:t>Anaphylaxis</a:t>
                      </a:r>
                      <a:r>
                        <a:rPr lang="en-US" sz="1600" baseline="0" dirty="0" smtClean="0">
                          <a:latin typeface="Arial Rounded MT Bold" pitchFamily="34" charset="0"/>
                        </a:rPr>
                        <a:t> associated with a penicillin antibiotic</a:t>
                      </a:r>
                      <a:endParaRPr lang="en-US" sz="1600" dirty="0" smtClean="0">
                        <a:latin typeface="Arial Rounded MT Bold" pitchFamily="34" charset="0"/>
                      </a:endParaRPr>
                    </a:p>
                    <a:p>
                      <a:pPr marL="400050" indent="-400050">
                        <a:buNone/>
                      </a:pPr>
                      <a:endParaRPr lang="en-US" sz="1600" dirty="0">
                        <a:latin typeface="Arial Rounded MT Bold" pitchFamily="34" charset="0"/>
                      </a:endParaRPr>
                    </a:p>
                  </a:txBody>
                  <a:tcPr/>
                </a:tc>
                <a:extLst>
                  <a:ext uri="{0D108BD9-81ED-4DB2-BD59-A6C34878D82A}">
                    <a16:rowId xmlns:a16="http://schemas.microsoft.com/office/drawing/2014/main" val="10003"/>
                  </a:ext>
                </a:extLst>
              </a:tr>
              <a:tr h="845507">
                <a:tc>
                  <a:txBody>
                    <a:bodyPr/>
                    <a:lstStyle/>
                    <a:p>
                      <a:r>
                        <a:rPr lang="en-US" sz="1600" b="1" u="none" kern="1200" dirty="0" smtClean="0">
                          <a:solidFill>
                            <a:srgbClr val="FF0000"/>
                          </a:solidFill>
                          <a:latin typeface="+mj-lt"/>
                          <a:ea typeface="+mn-ea"/>
                          <a:cs typeface="+mn-cs"/>
                        </a:rPr>
                        <a:t>Type C:</a:t>
                      </a:r>
                    </a:p>
                    <a:p>
                      <a:r>
                        <a:rPr lang="en-US" sz="1600" dirty="0" smtClean="0">
                          <a:latin typeface="Arial Rounded MT Bold" pitchFamily="34" charset="0"/>
                        </a:rPr>
                        <a:t>Dose-related and</a:t>
                      </a:r>
                      <a:r>
                        <a:rPr lang="en-US" sz="1600" baseline="0" dirty="0" smtClean="0">
                          <a:latin typeface="Arial Rounded MT Bold" pitchFamily="34" charset="0"/>
                        </a:rPr>
                        <a:t> time-related (CHRONIC)</a:t>
                      </a:r>
                      <a:endParaRPr lang="en-US" sz="1600" dirty="0">
                        <a:latin typeface="Arial Rounded MT Bold" pitchFamily="34" charset="0"/>
                      </a:endParaRPr>
                    </a:p>
                  </a:txBody>
                  <a:tcPr/>
                </a:tc>
                <a:tc>
                  <a:txBody>
                    <a:bodyPr/>
                    <a:lstStyle/>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 Related to cumulative</a:t>
                      </a:r>
                      <a:r>
                        <a:rPr lang="en-US" sz="1600" b="0" i="0" kern="1200" baseline="0" dirty="0" smtClean="0">
                          <a:solidFill>
                            <a:schemeClr val="dk1"/>
                          </a:solidFill>
                          <a:latin typeface="Arial Rounded MT Bold" pitchFamily="34" charset="0"/>
                          <a:ea typeface="+mn-ea"/>
                          <a:cs typeface="+mn-cs"/>
                        </a:rPr>
                        <a:t> dose</a:t>
                      </a:r>
                    </a:p>
                    <a:p>
                      <a:pPr marL="400050" indent="-400050">
                        <a:buFont typeface="+mj-lt"/>
                        <a:buAutoNum type="romanLcPeriod"/>
                      </a:pPr>
                      <a:r>
                        <a:rPr lang="en-US" sz="1600" b="0" i="0" kern="1200" dirty="0" smtClean="0">
                          <a:solidFill>
                            <a:schemeClr val="dk1"/>
                          </a:solidFill>
                          <a:latin typeface="Arial Rounded MT Bold" pitchFamily="34" charset="0"/>
                          <a:ea typeface="+mn-ea"/>
                          <a:cs typeface="+mn-cs"/>
                        </a:rPr>
                        <a:t> Uncommon</a:t>
                      </a:r>
                    </a:p>
                  </a:txBody>
                  <a:tcPr/>
                </a:tc>
                <a:tc>
                  <a:txBody>
                    <a:bodyPr/>
                    <a:lstStyle/>
                    <a:p>
                      <a:pPr marL="400050" indent="-400050">
                        <a:buFont typeface="+mj-lt"/>
                        <a:buAutoNum type="romanLcPeriod"/>
                      </a:pPr>
                      <a:r>
                        <a:rPr lang="en-US" sz="1600" dirty="0" smtClean="0">
                          <a:latin typeface="Arial Rounded MT Bold" pitchFamily="34" charset="0"/>
                        </a:rPr>
                        <a:t>Analgesic</a:t>
                      </a:r>
                      <a:r>
                        <a:rPr lang="en-US" sz="1600" baseline="0" dirty="0" smtClean="0">
                          <a:latin typeface="Arial Rounded MT Bold" pitchFamily="34" charset="0"/>
                        </a:rPr>
                        <a:t> nephropathy</a:t>
                      </a:r>
                      <a:endParaRPr lang="en-US" sz="1600" dirty="0">
                        <a:latin typeface="Arial Rounded MT Bold" pitchFamily="34" charset="0"/>
                      </a:endParaRPr>
                    </a:p>
                  </a:txBody>
                  <a:tcPr/>
                </a:tc>
                <a:extLst>
                  <a:ext uri="{0D108BD9-81ED-4DB2-BD59-A6C34878D82A}">
                    <a16:rowId xmlns:a16="http://schemas.microsoft.com/office/drawing/2014/main" val="10004"/>
                  </a:ext>
                </a:extLst>
              </a:tr>
            </a:tbl>
          </a:graphicData>
        </a:graphic>
      </p:graphicFrame>
      <p:sp>
        <p:nvSpPr>
          <p:cNvPr id="5" name="Slide Number Placeholder 4"/>
          <p:cNvSpPr>
            <a:spLocks noGrp="1"/>
          </p:cNvSpPr>
          <p:nvPr>
            <p:ph type="sldNum" sz="quarter" idx="12"/>
          </p:nvPr>
        </p:nvSpPr>
        <p:spPr/>
        <p:txBody>
          <a:bodyPr/>
          <a:lstStyle/>
          <a:p>
            <a:fld id="{0D0D2027-0B98-4B69-90EB-9A39D24E8E02}" type="slidenum">
              <a:rPr lang="en-US" smtClean="0"/>
              <a:pPr/>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674905446"/>
              </p:ext>
            </p:extLst>
          </p:nvPr>
        </p:nvGraphicFramePr>
        <p:xfrm>
          <a:off x="755576" y="359376"/>
          <a:ext cx="7467600" cy="6017162"/>
        </p:xfrm>
        <a:graphic>
          <a:graphicData uri="http://schemas.openxmlformats.org/drawingml/2006/table">
            <a:tbl>
              <a:tblPr firstRow="1" bandRow="1">
                <a:tableStyleId>{5C22544A-7EE6-4342-B048-85BDC9FD1C3A}</a:tableStyleId>
              </a:tblPr>
              <a:tblGrid>
                <a:gridCol w="2489200">
                  <a:extLst>
                    <a:ext uri="{9D8B030D-6E8A-4147-A177-3AD203B41FA5}">
                      <a16:colId xmlns:a16="http://schemas.microsoft.com/office/drawing/2014/main" val="20000"/>
                    </a:ext>
                  </a:extLst>
                </a:gridCol>
                <a:gridCol w="2489200">
                  <a:extLst>
                    <a:ext uri="{9D8B030D-6E8A-4147-A177-3AD203B41FA5}">
                      <a16:colId xmlns:a16="http://schemas.microsoft.com/office/drawing/2014/main" val="20001"/>
                    </a:ext>
                  </a:extLst>
                </a:gridCol>
                <a:gridCol w="2489200">
                  <a:extLst>
                    <a:ext uri="{9D8B030D-6E8A-4147-A177-3AD203B41FA5}">
                      <a16:colId xmlns:a16="http://schemas.microsoft.com/office/drawing/2014/main" val="20002"/>
                    </a:ext>
                  </a:extLst>
                </a:gridCol>
              </a:tblGrid>
              <a:tr h="593104">
                <a:tc>
                  <a:txBody>
                    <a:bodyPr/>
                    <a:lstStyle/>
                    <a:p>
                      <a:r>
                        <a:rPr lang="en-US" sz="1800" dirty="0" smtClean="0">
                          <a:latin typeface="Arial Rounded MT Bold" pitchFamily="34" charset="0"/>
                        </a:rPr>
                        <a:t>Type of reaction</a:t>
                      </a:r>
                      <a:endParaRPr lang="en-US" sz="1800" dirty="0">
                        <a:latin typeface="Arial Rounded MT Bold" pitchFamily="34" charset="0"/>
                      </a:endParaRPr>
                    </a:p>
                  </a:txBody>
                  <a:tcPr/>
                </a:tc>
                <a:tc>
                  <a:txBody>
                    <a:bodyPr/>
                    <a:lstStyle/>
                    <a:p>
                      <a:r>
                        <a:rPr lang="en-US" sz="1800" dirty="0" smtClean="0">
                          <a:latin typeface="Arial Rounded MT Bold" pitchFamily="34" charset="0"/>
                        </a:rPr>
                        <a:t>Features </a:t>
                      </a:r>
                      <a:endParaRPr lang="en-US" sz="1800" dirty="0">
                        <a:latin typeface="Arial Rounded MT Bold" pitchFamily="34" charset="0"/>
                      </a:endParaRPr>
                    </a:p>
                  </a:txBody>
                  <a:tcPr/>
                </a:tc>
                <a:tc>
                  <a:txBody>
                    <a:bodyPr/>
                    <a:lstStyle/>
                    <a:p>
                      <a:r>
                        <a:rPr lang="en-US" sz="1800" dirty="0" smtClean="0">
                          <a:latin typeface="Arial Rounded MT Bold" pitchFamily="34" charset="0"/>
                        </a:rPr>
                        <a:t>Examples </a:t>
                      </a:r>
                      <a:endParaRPr lang="en-US" sz="1800" dirty="0">
                        <a:latin typeface="Arial Rounded MT Bold" pitchFamily="34" charset="0"/>
                      </a:endParaRPr>
                    </a:p>
                  </a:txBody>
                  <a:tcPr/>
                </a:tc>
                <a:extLst>
                  <a:ext uri="{0D108BD9-81ED-4DB2-BD59-A6C34878D82A}">
                    <a16:rowId xmlns:a16="http://schemas.microsoft.com/office/drawing/2014/main" val="10000"/>
                  </a:ext>
                </a:extLst>
              </a:tr>
              <a:tr h="1852434">
                <a:tc>
                  <a:txBody>
                    <a:bodyPr/>
                    <a:lstStyle/>
                    <a:p>
                      <a:r>
                        <a:rPr lang="en-US" sz="1600" b="1" u="none" kern="1200" dirty="0" smtClean="0">
                          <a:solidFill>
                            <a:srgbClr val="FF0000"/>
                          </a:solidFill>
                          <a:latin typeface="+mj-lt"/>
                          <a:ea typeface="+mn-ea"/>
                          <a:cs typeface="+mn-cs"/>
                        </a:rPr>
                        <a:t>Type D:</a:t>
                      </a:r>
                    </a:p>
                    <a:p>
                      <a:r>
                        <a:rPr lang="en-US" sz="1800" baseline="0" dirty="0" smtClean="0">
                          <a:latin typeface="Arial Rounded MT Bold" pitchFamily="34" charset="0"/>
                        </a:rPr>
                        <a:t>Time-related</a:t>
                      </a:r>
                    </a:p>
                    <a:p>
                      <a:r>
                        <a:rPr lang="en-US" sz="1800" baseline="0" dirty="0" smtClean="0">
                          <a:latin typeface="Arial Rounded MT Bold" pitchFamily="34" charset="0"/>
                        </a:rPr>
                        <a:t>(DELAYED)</a:t>
                      </a:r>
                      <a:endParaRPr lang="en-US" sz="1800" dirty="0">
                        <a:latin typeface="Arial Rounded MT Bold" pitchFamily="34" charset="0"/>
                      </a:endParaRPr>
                    </a:p>
                  </a:txBody>
                  <a:tcPr/>
                </a:tc>
                <a:tc>
                  <a:txBody>
                    <a:bodyPr/>
                    <a:lstStyle/>
                    <a:p>
                      <a:pPr marL="400050" indent="-400050">
                        <a:buAutoNum type="romanLcPeriod"/>
                      </a:pPr>
                      <a:r>
                        <a:rPr lang="en-US" sz="1800" dirty="0" smtClean="0">
                          <a:latin typeface="Arial Rounded MT Bold" pitchFamily="34" charset="0"/>
                        </a:rPr>
                        <a:t>Uncommon</a:t>
                      </a:r>
                    </a:p>
                    <a:p>
                      <a:pPr marL="400050" indent="-400050">
                        <a:buAutoNum type="romanLcPeriod"/>
                      </a:pPr>
                      <a:r>
                        <a:rPr lang="en-US" sz="1800" dirty="0" smtClean="0">
                          <a:latin typeface="Arial Rounded MT Bold" pitchFamily="34" charset="0"/>
                        </a:rPr>
                        <a:t>Usually dose-related</a:t>
                      </a:r>
                    </a:p>
                    <a:p>
                      <a:pPr marL="400050" indent="-400050">
                        <a:buAutoNum type="romanLcPeriod"/>
                      </a:pPr>
                      <a:r>
                        <a:rPr lang="en-US" sz="1800" dirty="0" smtClean="0">
                          <a:latin typeface="Arial Rounded MT Bold" pitchFamily="34" charset="0"/>
                        </a:rPr>
                        <a:t>Becomes</a:t>
                      </a:r>
                      <a:r>
                        <a:rPr lang="en-US" sz="1800" baseline="0" dirty="0" smtClean="0">
                          <a:latin typeface="Arial Rounded MT Bold" pitchFamily="34" charset="0"/>
                        </a:rPr>
                        <a:t> apparent sometime after use of the drug</a:t>
                      </a:r>
                      <a:endParaRPr lang="en-US" sz="1800" dirty="0">
                        <a:latin typeface="Arial Rounded MT Bold" pitchFamily="34" charset="0"/>
                      </a:endParaRPr>
                    </a:p>
                  </a:txBody>
                  <a:tcPr/>
                </a:tc>
                <a:tc>
                  <a:txBody>
                    <a:bodyPr/>
                    <a:lstStyle/>
                    <a:p>
                      <a:r>
                        <a:rPr lang="en-US" sz="1800" dirty="0" smtClean="0">
                          <a:latin typeface="Arial Rounded MT Bold" pitchFamily="34" charset="0"/>
                        </a:rPr>
                        <a:t>Carcinogenesis </a:t>
                      </a:r>
                      <a:endParaRPr lang="en-US" sz="1800" dirty="0">
                        <a:latin typeface="Arial Rounded MT Bold" pitchFamily="34" charset="0"/>
                      </a:endParaRPr>
                    </a:p>
                  </a:txBody>
                  <a:tcPr/>
                </a:tc>
                <a:extLst>
                  <a:ext uri="{0D108BD9-81ED-4DB2-BD59-A6C34878D82A}">
                    <a16:rowId xmlns:a16="http://schemas.microsoft.com/office/drawing/2014/main" val="10001"/>
                  </a:ext>
                </a:extLst>
              </a:tr>
              <a:tr h="1706189">
                <a:tc>
                  <a:txBody>
                    <a:bodyPr/>
                    <a:lstStyle/>
                    <a:p>
                      <a:r>
                        <a:rPr lang="en-US" sz="1600" b="1" u="none" kern="1200" dirty="0" smtClean="0">
                          <a:solidFill>
                            <a:srgbClr val="FF0000"/>
                          </a:solidFill>
                          <a:latin typeface="+mj-lt"/>
                          <a:ea typeface="+mn-ea"/>
                          <a:cs typeface="+mn-cs"/>
                        </a:rPr>
                        <a:t>Type E:</a:t>
                      </a:r>
                    </a:p>
                    <a:p>
                      <a:r>
                        <a:rPr lang="en-US" sz="1800" dirty="0" smtClean="0">
                          <a:latin typeface="Arial Rounded MT Bold" pitchFamily="34" charset="0"/>
                        </a:rPr>
                        <a:t>Withdrawal</a:t>
                      </a:r>
                    </a:p>
                    <a:p>
                      <a:r>
                        <a:rPr lang="en-US" sz="1800" dirty="0" smtClean="0">
                          <a:latin typeface="Arial Rounded MT Bold" pitchFamily="34" charset="0"/>
                        </a:rPr>
                        <a:t>(END</a:t>
                      </a:r>
                      <a:r>
                        <a:rPr lang="en-US" sz="1800" baseline="0" dirty="0" smtClean="0">
                          <a:latin typeface="Arial Rounded MT Bold" pitchFamily="34" charset="0"/>
                        </a:rPr>
                        <a:t> OF TREATMENT)</a:t>
                      </a:r>
                      <a:endParaRPr lang="en-US" sz="1800" dirty="0">
                        <a:latin typeface="Arial Rounded MT Bold" pitchFamily="34" charset="0"/>
                      </a:endParaRPr>
                    </a:p>
                  </a:txBody>
                  <a:tcPr/>
                </a:tc>
                <a:tc>
                  <a:txBody>
                    <a:bodyPr/>
                    <a:lstStyle/>
                    <a:p>
                      <a:pPr marL="400050" indent="-400050">
                        <a:buAutoNum type="romanLcPeriod"/>
                      </a:pPr>
                      <a:r>
                        <a:rPr lang="en-US" sz="1800" dirty="0" smtClean="0">
                          <a:latin typeface="Arial Rounded MT Bold" pitchFamily="34" charset="0"/>
                        </a:rPr>
                        <a:t>Uncommon </a:t>
                      </a:r>
                    </a:p>
                    <a:p>
                      <a:pPr marL="400050" indent="-400050">
                        <a:buAutoNum type="romanLcPeriod"/>
                      </a:pPr>
                      <a:r>
                        <a:rPr lang="en-US" sz="1800" dirty="0" smtClean="0">
                          <a:latin typeface="Arial Rounded MT Bold" pitchFamily="34" charset="0"/>
                        </a:rPr>
                        <a:t>Occurs soon after withdrawal of the drug</a:t>
                      </a:r>
                      <a:endParaRPr lang="en-US" sz="1800" dirty="0">
                        <a:latin typeface="Arial Rounded MT Bold" pitchFamily="34" charset="0"/>
                      </a:endParaRPr>
                    </a:p>
                  </a:txBody>
                  <a:tcPr/>
                </a:tc>
                <a:tc>
                  <a:txBody>
                    <a:bodyPr/>
                    <a:lstStyle/>
                    <a:p>
                      <a:r>
                        <a:rPr lang="en-US" sz="1800" dirty="0" smtClean="0">
                          <a:latin typeface="Arial Rounded MT Bold" pitchFamily="34" charset="0"/>
                        </a:rPr>
                        <a:t>Opiate withdrawal syndrome</a:t>
                      </a:r>
                      <a:endParaRPr lang="en-US" sz="1800" dirty="0">
                        <a:latin typeface="Arial Rounded MT Bold" pitchFamily="34" charset="0"/>
                      </a:endParaRPr>
                    </a:p>
                  </a:txBody>
                  <a:tcPr/>
                </a:tc>
                <a:extLst>
                  <a:ext uri="{0D108BD9-81ED-4DB2-BD59-A6C34878D82A}">
                    <a16:rowId xmlns:a16="http://schemas.microsoft.com/office/drawing/2014/main" val="10002"/>
                  </a:ext>
                </a:extLst>
              </a:tr>
              <a:tr h="1706189">
                <a:tc>
                  <a:txBody>
                    <a:bodyPr/>
                    <a:lstStyle/>
                    <a:p>
                      <a:r>
                        <a:rPr lang="en-US" sz="1600" b="1" u="none" kern="1200" dirty="0" smtClean="0">
                          <a:solidFill>
                            <a:srgbClr val="FF0000"/>
                          </a:solidFill>
                          <a:latin typeface="+mj-lt"/>
                          <a:ea typeface="+mn-ea"/>
                          <a:cs typeface="+mn-cs"/>
                        </a:rPr>
                        <a:t>Type F:</a:t>
                      </a:r>
                    </a:p>
                    <a:p>
                      <a:r>
                        <a:rPr lang="en-US" sz="1800" dirty="0" smtClean="0">
                          <a:latin typeface="Arial Rounded MT Bold" pitchFamily="34" charset="0"/>
                        </a:rPr>
                        <a:t>Unexpected</a:t>
                      </a:r>
                      <a:r>
                        <a:rPr lang="en-US" sz="1800" baseline="0" dirty="0" smtClean="0">
                          <a:latin typeface="Arial Rounded MT Bold" pitchFamily="34" charset="0"/>
                        </a:rPr>
                        <a:t> failure of therapy</a:t>
                      </a:r>
                    </a:p>
                    <a:p>
                      <a:r>
                        <a:rPr lang="en-US" sz="1800" baseline="0" dirty="0" smtClean="0">
                          <a:latin typeface="Arial Rounded MT Bold" pitchFamily="34" charset="0"/>
                        </a:rPr>
                        <a:t>(FAILURE OF THERAPY)</a:t>
                      </a:r>
                      <a:endParaRPr lang="en-US" sz="1800" dirty="0">
                        <a:latin typeface="Arial Rounded MT Bold" pitchFamily="34" charset="0"/>
                      </a:endParaRPr>
                    </a:p>
                  </a:txBody>
                  <a:tcPr/>
                </a:tc>
                <a:tc>
                  <a:txBody>
                    <a:bodyPr/>
                    <a:lstStyle/>
                    <a:p>
                      <a:pPr marL="400050" indent="-400050">
                        <a:buAutoNum type="romanLcPeriod"/>
                      </a:pPr>
                      <a:r>
                        <a:rPr lang="en-US" sz="1800" dirty="0" smtClean="0">
                          <a:latin typeface="Arial Rounded MT Bold" pitchFamily="34" charset="0"/>
                        </a:rPr>
                        <a:t>Common </a:t>
                      </a:r>
                    </a:p>
                    <a:p>
                      <a:pPr marL="400050" indent="-400050">
                        <a:buAutoNum type="romanLcPeriod"/>
                      </a:pPr>
                      <a:r>
                        <a:rPr lang="en-US" sz="1800" dirty="0" smtClean="0">
                          <a:latin typeface="Arial Rounded MT Bold" pitchFamily="34" charset="0"/>
                        </a:rPr>
                        <a:t>Dose-related</a:t>
                      </a:r>
                    </a:p>
                    <a:p>
                      <a:pPr marL="400050" indent="-400050">
                        <a:buAutoNum type="romanLcPeriod"/>
                      </a:pPr>
                      <a:r>
                        <a:rPr lang="en-US" sz="1800" dirty="0" smtClean="0">
                          <a:latin typeface="Arial Rounded MT Bold" pitchFamily="34" charset="0"/>
                        </a:rPr>
                        <a:t>Often caused by drug interactions</a:t>
                      </a:r>
                      <a:endParaRPr lang="en-US" sz="1800" dirty="0">
                        <a:latin typeface="Arial Rounded MT Bold" pitchFamily="34" charset="0"/>
                      </a:endParaRPr>
                    </a:p>
                  </a:txBody>
                  <a:tcPr/>
                </a:tc>
                <a:tc>
                  <a:txBody>
                    <a:bodyPr/>
                    <a:lstStyle/>
                    <a:p>
                      <a:r>
                        <a:rPr lang="en-US" sz="1800" dirty="0" smtClean="0">
                          <a:latin typeface="Arial Rounded MT Bold" pitchFamily="34" charset="0"/>
                        </a:rPr>
                        <a:t>Failure of oral contraceptive in presence of enzyme</a:t>
                      </a:r>
                      <a:r>
                        <a:rPr lang="en-US" sz="1800" baseline="0" dirty="0" smtClean="0">
                          <a:latin typeface="Arial Rounded MT Bold" pitchFamily="34" charset="0"/>
                        </a:rPr>
                        <a:t> inducer</a:t>
                      </a:r>
                      <a:endParaRPr lang="en-US" sz="1800" dirty="0">
                        <a:latin typeface="Arial Rounded MT Bold" pitchFamily="34" charset="0"/>
                      </a:endParaRPr>
                    </a:p>
                  </a:txBody>
                  <a:tcPr/>
                </a:tc>
                <a:extLst>
                  <a:ext uri="{0D108BD9-81ED-4DB2-BD59-A6C34878D82A}">
                    <a16:rowId xmlns:a16="http://schemas.microsoft.com/office/drawing/2014/main" val="10003"/>
                  </a:ext>
                </a:extLst>
              </a:tr>
            </a:tbl>
          </a:graphicData>
        </a:graphic>
      </p:graphicFrame>
      <p:sp>
        <p:nvSpPr>
          <p:cNvPr id="4" name="Slide Number Placeholder 3"/>
          <p:cNvSpPr>
            <a:spLocks noGrp="1"/>
          </p:cNvSpPr>
          <p:nvPr>
            <p:ph type="sldNum" sz="quarter" idx="12"/>
          </p:nvPr>
        </p:nvSpPr>
        <p:spPr/>
        <p:txBody>
          <a:bodyPr/>
          <a:lstStyle/>
          <a:p>
            <a:fld id="{0D0D2027-0B98-4B69-90EB-9A39D24E8E02}"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548680"/>
            <a:ext cx="8208912" cy="5628283"/>
          </a:xfrm>
        </p:spPr>
        <p:txBody>
          <a:bodyPr>
            <a:normAutofit lnSpcReduction="10000"/>
          </a:bodyPr>
          <a:lstStyle/>
          <a:p>
            <a:pPr marL="0" indent="0">
              <a:lnSpc>
                <a:spcPct val="150000"/>
              </a:lnSpc>
              <a:spcAft>
                <a:spcPts val="1800"/>
              </a:spcAft>
              <a:buNone/>
            </a:pPr>
            <a:r>
              <a:rPr lang="en-US" sz="2800" b="1" dirty="0" smtClean="0"/>
              <a:t>6.2. The </a:t>
            </a:r>
            <a:r>
              <a:rPr lang="en-US" sz="2800" b="1" dirty="0" err="1" smtClean="0"/>
              <a:t>DoTS</a:t>
            </a:r>
            <a:r>
              <a:rPr lang="en-US" sz="2800" b="1" dirty="0" smtClean="0"/>
              <a:t> System</a:t>
            </a:r>
          </a:p>
          <a:p>
            <a:pPr lvl="1">
              <a:lnSpc>
                <a:spcPct val="150000"/>
              </a:lnSpc>
              <a:spcAft>
                <a:spcPts val="1800"/>
              </a:spcAft>
            </a:pPr>
            <a:r>
              <a:rPr lang="en-US" sz="2400" dirty="0" smtClean="0"/>
              <a:t>The </a:t>
            </a:r>
            <a:r>
              <a:rPr lang="en-US" sz="2400" dirty="0" err="1" smtClean="0"/>
              <a:t>DoTS</a:t>
            </a:r>
            <a:r>
              <a:rPr lang="en-US" sz="2400" dirty="0" smtClean="0"/>
              <a:t> classification is based on </a:t>
            </a:r>
            <a:r>
              <a:rPr lang="en-US" sz="2400" b="1" u="sng" dirty="0" smtClean="0"/>
              <a:t>Do</a:t>
            </a:r>
            <a:r>
              <a:rPr lang="en-US" sz="2400" b="1" dirty="0" smtClean="0"/>
              <a:t>se</a:t>
            </a:r>
            <a:r>
              <a:rPr lang="en-US" sz="2400" dirty="0" smtClean="0"/>
              <a:t> relatedness, </a:t>
            </a:r>
            <a:r>
              <a:rPr lang="en-US" sz="2400" b="1" u="sng" dirty="0" smtClean="0"/>
              <a:t>T</a:t>
            </a:r>
            <a:r>
              <a:rPr lang="en-US" sz="2400" b="1" dirty="0" smtClean="0"/>
              <a:t>iming</a:t>
            </a:r>
            <a:r>
              <a:rPr lang="en-US" sz="2400" dirty="0" smtClean="0"/>
              <a:t> and patient </a:t>
            </a:r>
            <a:r>
              <a:rPr lang="en-US" sz="2400" b="1" u="sng" dirty="0" smtClean="0"/>
              <a:t>S</a:t>
            </a:r>
            <a:r>
              <a:rPr lang="en-US" sz="2400" b="1" dirty="0" smtClean="0"/>
              <a:t>usceptibility</a:t>
            </a:r>
            <a:r>
              <a:rPr lang="en-US" sz="2400" dirty="0" smtClean="0"/>
              <a:t> </a:t>
            </a:r>
            <a:r>
              <a:rPr lang="en-US" sz="2200" i="1" dirty="0" smtClean="0"/>
              <a:t>(Aronson and </a:t>
            </a:r>
            <a:r>
              <a:rPr lang="en-US" sz="2200" i="1" dirty="0" err="1" smtClean="0"/>
              <a:t>Ferner</a:t>
            </a:r>
            <a:r>
              <a:rPr lang="en-US" sz="2200" i="1" dirty="0" smtClean="0"/>
              <a:t> 2003).</a:t>
            </a:r>
            <a:endParaRPr lang="en-US" sz="2400" i="1" dirty="0" smtClean="0"/>
          </a:p>
          <a:p>
            <a:pPr lvl="1">
              <a:lnSpc>
                <a:spcPct val="150000"/>
              </a:lnSpc>
              <a:spcAft>
                <a:spcPts val="1800"/>
              </a:spcAft>
            </a:pPr>
            <a:r>
              <a:rPr lang="en-US" sz="2400" dirty="0" smtClean="0"/>
              <a:t>In contrast to Rawlins-Thompson classification, which is defined only by the properties of the drug and reaction, the </a:t>
            </a:r>
            <a:r>
              <a:rPr lang="en-US" sz="2400" dirty="0" err="1" smtClean="0"/>
              <a:t>DoTS</a:t>
            </a:r>
            <a:r>
              <a:rPr lang="en-US" sz="2400" dirty="0" smtClean="0"/>
              <a:t> system take into the properties of the reaction (the time course of its appearance and its severity) and properties of the individual (the genetic, pathological, and other biological differences that confer susceptibility).</a:t>
            </a:r>
            <a:endParaRPr lang="en-US"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40370941"/>
              </p:ext>
            </p:extLst>
          </p:nvPr>
        </p:nvGraphicFramePr>
        <p:xfrm>
          <a:off x="323528" y="548681"/>
          <a:ext cx="8319867" cy="5807670"/>
        </p:xfrm>
        <a:graphic>
          <a:graphicData uri="http://schemas.openxmlformats.org/drawingml/2006/table">
            <a:tbl>
              <a:tblPr firstRow="1" bandRow="1">
                <a:tableStyleId>{5C22544A-7EE6-4342-B048-85BDC9FD1C3A}</a:tableStyleId>
              </a:tblPr>
              <a:tblGrid>
                <a:gridCol w="2773289">
                  <a:extLst>
                    <a:ext uri="{9D8B030D-6E8A-4147-A177-3AD203B41FA5}">
                      <a16:colId xmlns:a16="http://schemas.microsoft.com/office/drawing/2014/main" val="20000"/>
                    </a:ext>
                  </a:extLst>
                </a:gridCol>
                <a:gridCol w="2773289">
                  <a:extLst>
                    <a:ext uri="{9D8B030D-6E8A-4147-A177-3AD203B41FA5}">
                      <a16:colId xmlns:a16="http://schemas.microsoft.com/office/drawing/2014/main" val="20001"/>
                    </a:ext>
                  </a:extLst>
                </a:gridCol>
                <a:gridCol w="2773289">
                  <a:extLst>
                    <a:ext uri="{9D8B030D-6E8A-4147-A177-3AD203B41FA5}">
                      <a16:colId xmlns:a16="http://schemas.microsoft.com/office/drawing/2014/main" val="20002"/>
                    </a:ext>
                  </a:extLst>
                </a:gridCol>
              </a:tblGrid>
              <a:tr h="422376">
                <a:tc>
                  <a:txBody>
                    <a:bodyPr/>
                    <a:lstStyle/>
                    <a:p>
                      <a:r>
                        <a:rPr lang="en-US" sz="1800" dirty="0" smtClean="0">
                          <a:latin typeface="Arial Rounded MT Bold" pitchFamily="34" charset="0"/>
                        </a:rPr>
                        <a:t>Dose relatedness</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Time relatedness</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Susceptibility</a:t>
                      </a:r>
                      <a:endParaRPr lang="en-US" sz="1800" dirty="0">
                        <a:latin typeface="Arial Rounded MT Bold" pitchFamily="34" charset="0"/>
                      </a:endParaRPr>
                    </a:p>
                  </a:txBody>
                  <a:tcPr marL="82973" marR="82973"/>
                </a:tc>
                <a:extLst>
                  <a:ext uri="{0D108BD9-81ED-4DB2-BD59-A6C34878D82A}">
                    <a16:rowId xmlns:a16="http://schemas.microsoft.com/office/drawing/2014/main" val="10000"/>
                  </a:ext>
                </a:extLst>
              </a:tr>
              <a:tr h="5385294">
                <a:tc>
                  <a:txBody>
                    <a:bodyPr/>
                    <a:lstStyle/>
                    <a:p>
                      <a:pPr>
                        <a:buFont typeface="Wingdings" pitchFamily="2" charset="2"/>
                        <a:buChar char="Ø"/>
                      </a:pPr>
                      <a:r>
                        <a:rPr lang="en-US" sz="2000" u="sng" dirty="0" smtClean="0">
                          <a:latin typeface="Arial Rounded MT Bold" pitchFamily="34" charset="0"/>
                        </a:rPr>
                        <a:t>Toxic effects: </a:t>
                      </a:r>
                      <a:r>
                        <a:rPr lang="en-US" sz="2000" dirty="0" smtClean="0">
                          <a:latin typeface="Arial Rounded MT Bold" pitchFamily="34" charset="0"/>
                        </a:rPr>
                        <a:t>ADRs that occur at doses higher than the usual</a:t>
                      </a:r>
                      <a:r>
                        <a:rPr lang="en-US" sz="2000" baseline="0" dirty="0" smtClean="0">
                          <a:latin typeface="Arial Rounded MT Bold" pitchFamily="34" charset="0"/>
                        </a:rPr>
                        <a:t> therapeutic dose.</a:t>
                      </a:r>
                    </a:p>
                    <a:p>
                      <a:pPr>
                        <a:buFont typeface="Wingdings" pitchFamily="2" charset="2"/>
                        <a:buNone/>
                      </a:pPr>
                      <a:endParaRPr lang="en-US" sz="2000" baseline="0" dirty="0" smtClean="0">
                        <a:latin typeface="Arial Rounded MT Bold" pitchFamily="34" charset="0"/>
                      </a:endParaRPr>
                    </a:p>
                    <a:p>
                      <a:pPr>
                        <a:buFont typeface="Wingdings" pitchFamily="2" charset="2"/>
                        <a:buChar char="Ø"/>
                      </a:pPr>
                      <a:r>
                        <a:rPr lang="en-US" sz="2000" u="sng" baseline="0" dirty="0" smtClean="0">
                          <a:latin typeface="Arial Rounded MT Bold" pitchFamily="34" charset="0"/>
                        </a:rPr>
                        <a:t>Collateral effects</a:t>
                      </a:r>
                      <a:r>
                        <a:rPr lang="en-US" sz="2000" baseline="0" dirty="0" smtClean="0">
                          <a:latin typeface="Arial Rounded MT Bold" pitchFamily="34" charset="0"/>
                        </a:rPr>
                        <a:t>: ADRs that occur at standard therapeutic doses.</a:t>
                      </a:r>
                    </a:p>
                    <a:p>
                      <a:pPr>
                        <a:buFont typeface="Wingdings" pitchFamily="2" charset="2"/>
                        <a:buNone/>
                      </a:pPr>
                      <a:endParaRPr lang="en-US" sz="2000" baseline="0" dirty="0" smtClean="0">
                        <a:latin typeface="Arial Rounded MT Bold" pitchFamily="34" charset="0"/>
                      </a:endParaRPr>
                    </a:p>
                    <a:p>
                      <a:pPr>
                        <a:buFont typeface="Wingdings" pitchFamily="2" charset="2"/>
                        <a:buChar char="Ø"/>
                      </a:pPr>
                      <a:r>
                        <a:rPr lang="en-US" sz="2000" u="sng" baseline="0" dirty="0" err="1" smtClean="0">
                          <a:latin typeface="Arial Rounded MT Bold" pitchFamily="34" charset="0"/>
                        </a:rPr>
                        <a:t>Hypersusceptibility</a:t>
                      </a:r>
                      <a:r>
                        <a:rPr lang="en-US" sz="2000" u="sng" baseline="0" dirty="0" smtClean="0">
                          <a:latin typeface="Arial Rounded MT Bold" pitchFamily="34" charset="0"/>
                        </a:rPr>
                        <a:t> reactions: </a:t>
                      </a:r>
                      <a:r>
                        <a:rPr lang="en-US" sz="2000" baseline="0" dirty="0" smtClean="0">
                          <a:latin typeface="Arial Rounded MT Bold" pitchFamily="34" charset="0"/>
                        </a:rPr>
                        <a:t>ADRs that occur at sub-therapeutic doses in susceptible patients.</a:t>
                      </a:r>
                      <a:endParaRPr lang="en-US" sz="2000" dirty="0">
                        <a:latin typeface="Arial Rounded MT Bold" pitchFamily="34" charset="0"/>
                      </a:endParaRPr>
                    </a:p>
                  </a:txBody>
                  <a:tcPr marL="82973" marR="82973"/>
                </a:tc>
                <a:tc>
                  <a:txBody>
                    <a:bodyPr/>
                    <a:lstStyle/>
                    <a:p>
                      <a:pPr>
                        <a:buFont typeface="Wingdings" pitchFamily="2" charset="2"/>
                        <a:buChar char="Ø"/>
                      </a:pPr>
                      <a:r>
                        <a:rPr lang="en-US" sz="2000" u="sng" dirty="0" smtClean="0">
                          <a:latin typeface="Arial Rounded MT Bold" pitchFamily="34" charset="0"/>
                        </a:rPr>
                        <a:t>Time-independent reactions: </a:t>
                      </a:r>
                      <a:r>
                        <a:rPr lang="en-US" sz="2000" dirty="0" smtClean="0">
                          <a:latin typeface="Arial Rounded MT Bold" pitchFamily="34" charset="0"/>
                        </a:rPr>
                        <a:t>ADRs</a:t>
                      </a:r>
                      <a:r>
                        <a:rPr lang="en-US" sz="2000" baseline="0" dirty="0" smtClean="0">
                          <a:latin typeface="Arial Rounded MT Bold" pitchFamily="34" charset="0"/>
                        </a:rPr>
                        <a:t> that occur at any time during treatment.</a:t>
                      </a:r>
                    </a:p>
                    <a:p>
                      <a:pPr>
                        <a:buFont typeface="Wingdings" pitchFamily="2" charset="2"/>
                        <a:buNone/>
                      </a:pPr>
                      <a:endParaRPr lang="en-US" sz="2000" baseline="0" dirty="0" smtClean="0">
                        <a:latin typeface="Arial Rounded MT Bold" pitchFamily="34" charset="0"/>
                      </a:endParaRPr>
                    </a:p>
                    <a:p>
                      <a:pPr>
                        <a:buFont typeface="Wingdings" pitchFamily="2" charset="2"/>
                        <a:buChar char="Ø"/>
                      </a:pPr>
                      <a:r>
                        <a:rPr lang="en-US" sz="2000" u="sng" baseline="0" dirty="0" smtClean="0">
                          <a:latin typeface="Arial Rounded MT Bold" pitchFamily="34" charset="0"/>
                        </a:rPr>
                        <a:t>Time-dependent reactions:</a:t>
                      </a:r>
                      <a:r>
                        <a:rPr lang="en-US" sz="2000" baseline="0" dirty="0" smtClean="0">
                          <a:latin typeface="Arial Rounded MT Bold" pitchFamily="34" charset="0"/>
                        </a:rPr>
                        <a:t> Range from </a:t>
                      </a:r>
                      <a:r>
                        <a:rPr lang="en-US" sz="2000" i="1" baseline="0" dirty="0" smtClean="0">
                          <a:latin typeface="Arial Rounded MT Bold" pitchFamily="34" charset="0"/>
                        </a:rPr>
                        <a:t>rapid</a:t>
                      </a:r>
                      <a:r>
                        <a:rPr lang="en-US" sz="2000" baseline="0" dirty="0" smtClean="0">
                          <a:latin typeface="Arial Rounded MT Bold" pitchFamily="34" charset="0"/>
                        </a:rPr>
                        <a:t>, </a:t>
                      </a:r>
                      <a:r>
                        <a:rPr lang="en-US" sz="2000" i="1" baseline="0" dirty="0" smtClean="0">
                          <a:latin typeface="Arial Rounded MT Bold" pitchFamily="34" charset="0"/>
                        </a:rPr>
                        <a:t>early</a:t>
                      </a:r>
                      <a:r>
                        <a:rPr lang="en-US" sz="2000" baseline="0" dirty="0" smtClean="0">
                          <a:latin typeface="Arial Rounded MT Bold" pitchFamily="34" charset="0"/>
                        </a:rPr>
                        <a:t> and </a:t>
                      </a:r>
                      <a:r>
                        <a:rPr lang="en-US" sz="2000" i="1" baseline="0" dirty="0" smtClean="0">
                          <a:latin typeface="Arial Rounded MT Bold" pitchFamily="34" charset="0"/>
                        </a:rPr>
                        <a:t>immediate</a:t>
                      </a:r>
                      <a:r>
                        <a:rPr lang="en-US" sz="2000" baseline="0" dirty="0" smtClean="0">
                          <a:latin typeface="Arial Rounded MT Bold" pitchFamily="34" charset="0"/>
                        </a:rPr>
                        <a:t> reactions, to those reactions which can be </a:t>
                      </a:r>
                      <a:r>
                        <a:rPr lang="en-US" sz="2000" i="1" baseline="0" dirty="0" smtClean="0">
                          <a:latin typeface="Arial Rounded MT Bold" pitchFamily="34" charset="0"/>
                        </a:rPr>
                        <a:t>late</a:t>
                      </a:r>
                      <a:r>
                        <a:rPr lang="en-US" sz="2000" baseline="0" dirty="0" smtClean="0">
                          <a:latin typeface="Arial Rounded MT Bold" pitchFamily="34" charset="0"/>
                        </a:rPr>
                        <a:t> &amp; </a:t>
                      </a:r>
                      <a:r>
                        <a:rPr lang="en-US" sz="2000" i="1" baseline="0" dirty="0" smtClean="0">
                          <a:latin typeface="Arial Rounded MT Bold" pitchFamily="34" charset="0"/>
                        </a:rPr>
                        <a:t>delayed</a:t>
                      </a:r>
                      <a:r>
                        <a:rPr lang="en-US" sz="2000" baseline="0" dirty="0" smtClean="0">
                          <a:latin typeface="Arial Rounded MT Bold" pitchFamily="34" charset="0"/>
                        </a:rPr>
                        <a:t>.    </a:t>
                      </a:r>
                      <a:endParaRPr lang="en-US" sz="2000" dirty="0">
                        <a:latin typeface="Arial Rounded MT Bold" pitchFamily="34" charset="0"/>
                      </a:endParaRPr>
                    </a:p>
                  </a:txBody>
                  <a:tcPr marL="82973" marR="82973"/>
                </a:tc>
                <a:tc>
                  <a:txBody>
                    <a:bodyPr/>
                    <a:lstStyle/>
                    <a:p>
                      <a:pPr>
                        <a:buFont typeface="Wingdings" pitchFamily="2" charset="2"/>
                        <a:buChar char="Ø"/>
                      </a:pPr>
                      <a:r>
                        <a:rPr lang="en-US" sz="2000" dirty="0" smtClean="0">
                          <a:latin typeface="Arial Rounded MT Bold" pitchFamily="34" charset="0"/>
                        </a:rPr>
                        <a:t>Raised susceptibility</a:t>
                      </a:r>
                      <a:r>
                        <a:rPr lang="en-US" sz="2000" baseline="0" dirty="0" smtClean="0">
                          <a:latin typeface="Arial Rounded MT Bold" pitchFamily="34" charset="0"/>
                        </a:rPr>
                        <a:t> may be present in some individuals, but not others.</a:t>
                      </a:r>
                    </a:p>
                    <a:p>
                      <a:pPr>
                        <a:buFont typeface="Wingdings" pitchFamily="2" charset="2"/>
                        <a:buNone/>
                      </a:pPr>
                      <a:endParaRPr lang="en-US" sz="2000" baseline="0" dirty="0" smtClean="0">
                        <a:latin typeface="Arial Rounded MT Bold" pitchFamily="34" charset="0"/>
                      </a:endParaRPr>
                    </a:p>
                    <a:p>
                      <a:pPr>
                        <a:buFont typeface="Wingdings" pitchFamily="2" charset="2"/>
                        <a:buChar char="Ø"/>
                      </a:pPr>
                      <a:r>
                        <a:rPr lang="en-US" sz="2000" baseline="0" dirty="0" smtClean="0">
                          <a:latin typeface="Arial Rounded MT Bold" pitchFamily="34" charset="0"/>
                        </a:rPr>
                        <a:t>Factors include: genetic variation, age, sex, altered physiology, exogenous factors (interactions) and disease.</a:t>
                      </a:r>
                      <a:endParaRPr lang="en-US" sz="2000" dirty="0">
                        <a:latin typeface="Arial Rounded MT Bold" pitchFamily="34" charset="0"/>
                      </a:endParaRPr>
                    </a:p>
                  </a:txBody>
                  <a:tcPr marL="82973" marR="82973"/>
                </a:tc>
                <a:extLst>
                  <a:ext uri="{0D108BD9-81ED-4DB2-BD59-A6C34878D82A}">
                    <a16:rowId xmlns:a16="http://schemas.microsoft.com/office/drawing/2014/main" val="10001"/>
                  </a:ext>
                </a:extLst>
              </a:tr>
            </a:tbl>
          </a:graphicData>
        </a:graphic>
      </p:graphicFrame>
      <p:sp>
        <p:nvSpPr>
          <p:cNvPr id="5" name="Slide Number Placeholder 4"/>
          <p:cNvSpPr>
            <a:spLocks noGrp="1"/>
          </p:cNvSpPr>
          <p:nvPr>
            <p:ph type="sldNum" sz="quarter" idx="12"/>
          </p:nvPr>
        </p:nvSpPr>
        <p:spPr/>
        <p:txBody>
          <a:bodyPr/>
          <a:lstStyle/>
          <a:p>
            <a:fld id="{0D0D2027-0B98-4B69-90EB-9A39D24E8E02}" type="slidenum">
              <a:rPr lang="en-US" smtClean="0"/>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260648"/>
            <a:ext cx="7886700" cy="4351338"/>
          </a:xfrm>
        </p:spPr>
        <p:txBody>
          <a:bodyPr>
            <a:noAutofit/>
          </a:bodyPr>
          <a:lstStyle/>
          <a:p>
            <a:pPr>
              <a:lnSpc>
                <a:spcPct val="150000"/>
              </a:lnSpc>
            </a:pPr>
            <a:r>
              <a:rPr lang="en-MY" sz="2400" dirty="0"/>
              <a:t>Gene-linked ADR is the association of glucose-6-phosphate dehydrogenase (G6PD) polymorphisms with haemolytic anaemia. Severe haemolytic anaemia can occur in G6PD-deficient patients after the ingestion of anti-malarial drugs or sulphonamides. Worldwide, more than 200 million people are affected by G6PD deficiency, making drug-induced haemolysis a significant concern, particularly in regions endemic for malaria. </a:t>
            </a:r>
          </a:p>
          <a:p>
            <a:pPr>
              <a:lnSpc>
                <a:spcPct val="150000"/>
              </a:lnSpc>
            </a:pPr>
            <a:r>
              <a:rPr lang="en-MY" sz="2400" dirty="0"/>
              <a:t>Other examples include severe prolonged muscle relaxation with </a:t>
            </a:r>
            <a:r>
              <a:rPr lang="en-MY" sz="2400" dirty="0" err="1"/>
              <a:t>suxamethonium</a:t>
            </a:r>
            <a:r>
              <a:rPr lang="en-MY" sz="2400" dirty="0"/>
              <a:t> in patients with cholinesterase deficiency.</a:t>
            </a:r>
          </a:p>
        </p:txBody>
      </p:sp>
      <p:sp>
        <p:nvSpPr>
          <p:cNvPr id="4" name="Slide Number Placeholder 3"/>
          <p:cNvSpPr>
            <a:spLocks noGrp="1"/>
          </p:cNvSpPr>
          <p:nvPr>
            <p:ph type="sldNum" sz="quarter" idx="12"/>
          </p:nvPr>
        </p:nvSpPr>
        <p:spPr/>
        <p:txBody>
          <a:bodyPr/>
          <a:lstStyle/>
          <a:p>
            <a:fld id="{0D0D2027-0B98-4B69-90EB-9A39D24E8E02}" type="slidenum">
              <a:rPr lang="en-US" smtClean="0"/>
              <a:pPr/>
              <a:t>25</a:t>
            </a:fld>
            <a:endParaRPr lang="en-US"/>
          </a:p>
        </p:txBody>
      </p:sp>
    </p:spTree>
    <p:extLst>
      <p:ext uri="{BB962C8B-B14F-4D97-AF65-F5344CB8AC3E}">
        <p14:creationId xmlns:p14="http://schemas.microsoft.com/office/powerpoint/2010/main" val="5623712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620688"/>
            <a:ext cx="7975798" cy="5328592"/>
          </a:xfrm>
        </p:spPr>
        <p:txBody>
          <a:bodyPr>
            <a:normAutofit/>
          </a:bodyPr>
          <a:lstStyle/>
          <a:p>
            <a:pPr marL="0" indent="0">
              <a:lnSpc>
                <a:spcPct val="150000"/>
              </a:lnSpc>
              <a:spcAft>
                <a:spcPts val="1800"/>
              </a:spcAft>
              <a:buNone/>
            </a:pPr>
            <a:r>
              <a:rPr lang="en-US" sz="2800" b="1" dirty="0" smtClean="0"/>
              <a:t>6.3. Immunological Reactions</a:t>
            </a:r>
          </a:p>
          <a:p>
            <a:pPr lvl="1">
              <a:lnSpc>
                <a:spcPct val="150000"/>
              </a:lnSpc>
              <a:spcAft>
                <a:spcPts val="1800"/>
              </a:spcAft>
            </a:pPr>
            <a:r>
              <a:rPr lang="en-US" sz="2400" dirty="0" smtClean="0"/>
              <a:t>The immune system is able to recognize drugs as foreign substances, leading to allergic reactions which range from rashes, serum sickness &amp; angioedema to the life-threatening bronchospasm &amp; hypotension associated with anaphylaxis.</a:t>
            </a:r>
          </a:p>
          <a:p>
            <a:pPr lvl="1">
              <a:lnSpc>
                <a:spcPct val="150000"/>
              </a:lnSpc>
              <a:spcAft>
                <a:spcPts val="1800"/>
              </a:spcAft>
            </a:pPr>
            <a:r>
              <a:rPr lang="en-US" sz="2400" dirty="0" smtClean="0"/>
              <a:t>The immune response is not related to the pharmacological action of the drug &amp; prior exposure to the drug is required.</a:t>
            </a:r>
          </a:p>
        </p:txBody>
      </p:sp>
      <p:sp>
        <p:nvSpPr>
          <p:cNvPr id="4" name="Slide Number Placeholder 3"/>
          <p:cNvSpPr>
            <a:spLocks noGrp="1"/>
          </p:cNvSpPr>
          <p:nvPr>
            <p:ph type="sldNum" sz="quarter" idx="12"/>
          </p:nvPr>
        </p:nvSpPr>
        <p:spPr/>
        <p:txBody>
          <a:bodyPr/>
          <a:lstStyle/>
          <a:p>
            <a:fld id="{0D0D2027-0B98-4B69-90EB-9A39D24E8E02}"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96451257"/>
              </p:ext>
            </p:extLst>
          </p:nvPr>
        </p:nvGraphicFramePr>
        <p:xfrm>
          <a:off x="457200" y="285729"/>
          <a:ext cx="8058150" cy="6286544"/>
        </p:xfrm>
        <a:graphic>
          <a:graphicData uri="http://schemas.openxmlformats.org/drawingml/2006/table">
            <a:tbl>
              <a:tblPr firstRow="1" bandRow="1">
                <a:tableStyleId>{5C22544A-7EE6-4342-B048-85BDC9FD1C3A}</a:tableStyleId>
              </a:tblPr>
              <a:tblGrid>
                <a:gridCol w="2686050">
                  <a:extLst>
                    <a:ext uri="{9D8B030D-6E8A-4147-A177-3AD203B41FA5}">
                      <a16:colId xmlns:a16="http://schemas.microsoft.com/office/drawing/2014/main" val="20000"/>
                    </a:ext>
                  </a:extLst>
                </a:gridCol>
                <a:gridCol w="2686050">
                  <a:extLst>
                    <a:ext uri="{9D8B030D-6E8A-4147-A177-3AD203B41FA5}">
                      <a16:colId xmlns:a16="http://schemas.microsoft.com/office/drawing/2014/main" val="20001"/>
                    </a:ext>
                  </a:extLst>
                </a:gridCol>
                <a:gridCol w="2686050">
                  <a:extLst>
                    <a:ext uri="{9D8B030D-6E8A-4147-A177-3AD203B41FA5}">
                      <a16:colId xmlns:a16="http://schemas.microsoft.com/office/drawing/2014/main" val="20002"/>
                    </a:ext>
                  </a:extLst>
                </a:gridCol>
              </a:tblGrid>
              <a:tr h="431720">
                <a:tc>
                  <a:txBody>
                    <a:bodyPr/>
                    <a:lstStyle/>
                    <a:p>
                      <a:r>
                        <a:rPr lang="en-US" sz="1800" dirty="0" smtClean="0">
                          <a:latin typeface="Arial Rounded MT Bold" pitchFamily="34" charset="0"/>
                        </a:rPr>
                        <a:t>Classification </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Symptoms/Signs</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Examples </a:t>
                      </a:r>
                      <a:endParaRPr lang="en-US" sz="1800" dirty="0">
                        <a:latin typeface="Arial Rounded MT Bold" pitchFamily="34" charset="0"/>
                      </a:endParaRPr>
                    </a:p>
                  </a:txBody>
                  <a:tcPr marL="82973" marR="82973"/>
                </a:tc>
                <a:extLst>
                  <a:ext uri="{0D108BD9-81ED-4DB2-BD59-A6C34878D82A}">
                    <a16:rowId xmlns:a16="http://schemas.microsoft.com/office/drawing/2014/main" val="10000"/>
                  </a:ext>
                </a:extLst>
              </a:tr>
              <a:tr h="1383868">
                <a:tc>
                  <a:txBody>
                    <a:bodyPr/>
                    <a:lstStyle/>
                    <a:p>
                      <a:r>
                        <a:rPr lang="en-US" sz="1800" u="sng" dirty="0" smtClean="0">
                          <a:latin typeface="Arial Rounded MT Bold" pitchFamily="34" charset="0"/>
                        </a:rPr>
                        <a:t>Type I</a:t>
                      </a:r>
                      <a:r>
                        <a:rPr lang="en-US" sz="1800" baseline="0" dirty="0" smtClean="0">
                          <a:latin typeface="Arial Rounded MT Bold" pitchFamily="34" charset="0"/>
                        </a:rPr>
                        <a:t> (immediate)</a:t>
                      </a:r>
                      <a:endParaRPr lang="en-US" sz="1800" dirty="0">
                        <a:latin typeface="Arial Rounded MT Bold" pitchFamily="34" charset="0"/>
                      </a:endParaRPr>
                    </a:p>
                  </a:txBody>
                  <a:tcPr marL="82973" marR="82973"/>
                </a:tc>
                <a:tc>
                  <a:txBody>
                    <a:bodyPr/>
                    <a:lstStyle/>
                    <a:p>
                      <a:r>
                        <a:rPr lang="en-US" sz="1800" dirty="0" err="1" smtClean="0">
                          <a:latin typeface="Arial Rounded MT Bold" pitchFamily="34" charset="0"/>
                        </a:rPr>
                        <a:t>Pruritis</a:t>
                      </a:r>
                      <a:r>
                        <a:rPr lang="en-US" sz="1800" dirty="0" smtClean="0">
                          <a:latin typeface="Arial Rounded MT Bold" pitchFamily="34" charset="0"/>
                        </a:rPr>
                        <a:t>, </a:t>
                      </a:r>
                      <a:r>
                        <a:rPr lang="en-US" sz="1800" dirty="0" err="1" smtClean="0">
                          <a:latin typeface="Arial Rounded MT Bold" pitchFamily="34" charset="0"/>
                        </a:rPr>
                        <a:t>urticaria</a:t>
                      </a:r>
                      <a:r>
                        <a:rPr lang="en-US" sz="1800" dirty="0" smtClean="0">
                          <a:latin typeface="Arial Rounded MT Bold" pitchFamily="34" charset="0"/>
                        </a:rPr>
                        <a:t>, </a:t>
                      </a:r>
                      <a:r>
                        <a:rPr lang="en-US" sz="1800" dirty="0" err="1" smtClean="0">
                          <a:latin typeface="Arial Rounded MT Bold" pitchFamily="34" charset="0"/>
                        </a:rPr>
                        <a:t>bronchoconstriction</a:t>
                      </a:r>
                      <a:r>
                        <a:rPr lang="en-US" sz="1800" dirty="0" smtClean="0">
                          <a:latin typeface="Arial Rounded MT Bold" pitchFamily="34" charset="0"/>
                        </a:rPr>
                        <a:t>, </a:t>
                      </a:r>
                      <a:r>
                        <a:rPr lang="en-US" sz="1800" dirty="0" err="1" smtClean="0">
                          <a:latin typeface="Arial Rounded MT Bold" pitchFamily="34" charset="0"/>
                        </a:rPr>
                        <a:t>angioedema</a:t>
                      </a:r>
                      <a:r>
                        <a:rPr lang="en-US" sz="1800" dirty="0" smtClean="0">
                          <a:latin typeface="Arial Rounded MT Bold" pitchFamily="34" charset="0"/>
                        </a:rPr>
                        <a:t>, hypotension, shock</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Penicillin anaphylaxis</a:t>
                      </a:r>
                      <a:endParaRPr lang="en-US" sz="1800" dirty="0">
                        <a:latin typeface="Arial Rounded MT Bold" pitchFamily="34" charset="0"/>
                      </a:endParaRPr>
                    </a:p>
                  </a:txBody>
                  <a:tcPr marL="82973" marR="82973"/>
                </a:tc>
                <a:extLst>
                  <a:ext uri="{0D108BD9-81ED-4DB2-BD59-A6C34878D82A}">
                    <a16:rowId xmlns:a16="http://schemas.microsoft.com/office/drawing/2014/main" val="10001"/>
                  </a:ext>
                </a:extLst>
              </a:tr>
              <a:tr h="1064513">
                <a:tc>
                  <a:txBody>
                    <a:bodyPr/>
                    <a:lstStyle/>
                    <a:p>
                      <a:r>
                        <a:rPr lang="en-US" sz="1800" u="sng" dirty="0" smtClean="0">
                          <a:latin typeface="Arial Rounded MT Bold" pitchFamily="34" charset="0"/>
                        </a:rPr>
                        <a:t>Type II </a:t>
                      </a:r>
                      <a:r>
                        <a:rPr lang="en-US" sz="1800" dirty="0" smtClean="0">
                          <a:latin typeface="Arial Rounded MT Bold" pitchFamily="34" charset="0"/>
                        </a:rPr>
                        <a:t>(cytotoxic)</a:t>
                      </a:r>
                      <a:endParaRPr lang="en-US" sz="1800" dirty="0">
                        <a:latin typeface="Arial Rounded MT Bold" pitchFamily="34" charset="0"/>
                      </a:endParaRPr>
                    </a:p>
                  </a:txBody>
                  <a:tcPr marL="82973" marR="82973"/>
                </a:tc>
                <a:tc>
                  <a:txBody>
                    <a:bodyPr/>
                    <a:lstStyle/>
                    <a:p>
                      <a:r>
                        <a:rPr lang="en-US" sz="1800" dirty="0" err="1" smtClean="0">
                          <a:latin typeface="Arial Rounded MT Bold" pitchFamily="34" charset="0"/>
                        </a:rPr>
                        <a:t>Haemolytic</a:t>
                      </a:r>
                      <a:r>
                        <a:rPr lang="en-US" sz="1800" dirty="0" smtClean="0">
                          <a:latin typeface="Arial Rounded MT Bold" pitchFamily="34" charset="0"/>
                        </a:rPr>
                        <a:t> </a:t>
                      </a:r>
                      <a:r>
                        <a:rPr lang="en-US" sz="1800" dirty="0" err="1" smtClean="0">
                          <a:latin typeface="Arial Rounded MT Bold" pitchFamily="34" charset="0"/>
                        </a:rPr>
                        <a:t>anaemia</a:t>
                      </a:r>
                      <a:r>
                        <a:rPr lang="en-US" sz="1800" dirty="0" smtClean="0">
                          <a:latin typeface="Arial Rounded MT Bold" pitchFamily="34" charset="0"/>
                        </a:rPr>
                        <a:t> &amp; thrombocytopenia</a:t>
                      </a:r>
                      <a:endParaRPr lang="en-US" sz="1800" dirty="0">
                        <a:latin typeface="Arial Rounded MT Bold" pitchFamily="34" charset="0"/>
                      </a:endParaRPr>
                    </a:p>
                  </a:txBody>
                  <a:tcPr marL="82973" marR="82973"/>
                </a:tc>
                <a:tc>
                  <a:txBody>
                    <a:bodyPr/>
                    <a:lstStyle/>
                    <a:p>
                      <a:r>
                        <a:rPr lang="en-US" sz="1800" dirty="0" err="1" smtClean="0">
                          <a:latin typeface="Arial Rounded MT Bold" pitchFamily="34" charset="0"/>
                        </a:rPr>
                        <a:t>Cephalosporins</a:t>
                      </a:r>
                      <a:r>
                        <a:rPr lang="en-US" sz="1800" dirty="0" smtClean="0">
                          <a:latin typeface="Arial Rounded MT Bold" pitchFamily="34" charset="0"/>
                        </a:rPr>
                        <a:t>, </a:t>
                      </a:r>
                      <a:r>
                        <a:rPr lang="en-US" sz="1800" dirty="0" err="1" smtClean="0">
                          <a:latin typeface="Arial Rounded MT Bold" pitchFamily="34" charset="0"/>
                        </a:rPr>
                        <a:t>penicillins</a:t>
                      </a:r>
                      <a:r>
                        <a:rPr lang="en-US" sz="1800" dirty="0" smtClean="0">
                          <a:latin typeface="Arial Rounded MT Bold" pitchFamily="34" charset="0"/>
                        </a:rPr>
                        <a:t> &amp; </a:t>
                      </a:r>
                      <a:r>
                        <a:rPr lang="en-US" sz="1800" dirty="0" err="1" smtClean="0">
                          <a:latin typeface="Arial Rounded MT Bold" pitchFamily="34" charset="0"/>
                        </a:rPr>
                        <a:t>rifampicin</a:t>
                      </a:r>
                      <a:endParaRPr lang="en-US" sz="1800" dirty="0">
                        <a:latin typeface="Arial Rounded MT Bold" pitchFamily="34" charset="0"/>
                      </a:endParaRPr>
                    </a:p>
                  </a:txBody>
                  <a:tcPr marL="82973" marR="82973"/>
                </a:tc>
                <a:extLst>
                  <a:ext uri="{0D108BD9-81ED-4DB2-BD59-A6C34878D82A}">
                    <a16:rowId xmlns:a16="http://schemas.microsoft.com/office/drawing/2014/main" val="10002"/>
                  </a:ext>
                </a:extLst>
              </a:tr>
              <a:tr h="1064513">
                <a:tc>
                  <a:txBody>
                    <a:bodyPr/>
                    <a:lstStyle/>
                    <a:p>
                      <a:r>
                        <a:rPr lang="en-US" sz="1800" u="sng" dirty="0" smtClean="0">
                          <a:latin typeface="Arial Rounded MT Bold" pitchFamily="34" charset="0"/>
                        </a:rPr>
                        <a:t>Type III </a:t>
                      </a:r>
                      <a:r>
                        <a:rPr lang="en-US" sz="1800" dirty="0" smtClean="0">
                          <a:latin typeface="Arial Rounded MT Bold" pitchFamily="34" charset="0"/>
                        </a:rPr>
                        <a:t>(immune complex)</a:t>
                      </a:r>
                      <a:endParaRPr lang="en-US" sz="1800" dirty="0">
                        <a:latin typeface="Arial Rounded MT Bold" pitchFamily="34" charset="0"/>
                      </a:endParaRPr>
                    </a:p>
                  </a:txBody>
                  <a:tcPr marL="82973" marR="82973"/>
                </a:tc>
                <a:tc>
                  <a:txBody>
                    <a:bodyPr/>
                    <a:lstStyle/>
                    <a:p>
                      <a:r>
                        <a:rPr lang="en-US" sz="1800" dirty="0" err="1" smtClean="0">
                          <a:latin typeface="Arial Rounded MT Bold" pitchFamily="34" charset="0"/>
                        </a:rPr>
                        <a:t>Cutaneous</a:t>
                      </a:r>
                      <a:r>
                        <a:rPr lang="en-US" sz="1800" dirty="0" smtClean="0">
                          <a:latin typeface="Arial Rounded MT Bold" pitchFamily="34" charset="0"/>
                        </a:rPr>
                        <a:t> </a:t>
                      </a:r>
                      <a:r>
                        <a:rPr lang="en-US" sz="1800" dirty="0" err="1" smtClean="0">
                          <a:latin typeface="Arial Rounded MT Bold" pitchFamily="34" charset="0"/>
                        </a:rPr>
                        <a:t>vasculitis</a:t>
                      </a:r>
                      <a:r>
                        <a:rPr lang="en-US" sz="1800" dirty="0" smtClean="0">
                          <a:latin typeface="Arial Rounded MT Bold" pitchFamily="34" charset="0"/>
                        </a:rPr>
                        <a:t>, serum sickness</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Chlorpromazine</a:t>
                      </a:r>
                      <a:r>
                        <a:rPr lang="en-US" sz="1800" baseline="0" dirty="0" smtClean="0">
                          <a:latin typeface="Arial Rounded MT Bold" pitchFamily="34" charset="0"/>
                        </a:rPr>
                        <a:t> &amp; </a:t>
                      </a:r>
                      <a:r>
                        <a:rPr lang="en-US" sz="1800" baseline="0" dirty="0" err="1" smtClean="0">
                          <a:latin typeface="Arial Rounded MT Bold" pitchFamily="34" charset="0"/>
                        </a:rPr>
                        <a:t>sulphonamides</a:t>
                      </a:r>
                      <a:endParaRPr lang="en-US" sz="1800" dirty="0">
                        <a:latin typeface="Arial Rounded MT Bold" pitchFamily="34" charset="0"/>
                      </a:endParaRPr>
                    </a:p>
                  </a:txBody>
                  <a:tcPr marL="82973" marR="82973"/>
                </a:tc>
                <a:extLst>
                  <a:ext uri="{0D108BD9-81ED-4DB2-BD59-A6C34878D82A}">
                    <a16:rowId xmlns:a16="http://schemas.microsoft.com/office/drawing/2014/main" val="10003"/>
                  </a:ext>
                </a:extLst>
              </a:tr>
              <a:tr h="2341930">
                <a:tc>
                  <a:txBody>
                    <a:bodyPr/>
                    <a:lstStyle/>
                    <a:p>
                      <a:r>
                        <a:rPr lang="en-US" sz="1800" u="sng" dirty="0" smtClean="0">
                          <a:latin typeface="Arial Rounded MT Bold" pitchFamily="34" charset="0"/>
                        </a:rPr>
                        <a:t>Type IV </a:t>
                      </a:r>
                      <a:r>
                        <a:rPr lang="en-US" sz="1800" dirty="0" smtClean="0">
                          <a:latin typeface="Arial Rounded MT Bold" pitchFamily="34" charset="0"/>
                        </a:rPr>
                        <a:t>(delayed type)</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Usually occur</a:t>
                      </a:r>
                      <a:r>
                        <a:rPr lang="en-US" sz="1800" baseline="0" dirty="0" smtClean="0">
                          <a:latin typeface="Arial Rounded MT Bold" pitchFamily="34" charset="0"/>
                        </a:rPr>
                        <a:t> after 7-20 days. Macular rashes &amp; organ failure including Stevens-Johnson Syndrome &amp; toxic epidermal </a:t>
                      </a:r>
                      <a:r>
                        <a:rPr lang="en-US" sz="1800" baseline="0" dirty="0" err="1" smtClean="0">
                          <a:latin typeface="Arial Rounded MT Bold" pitchFamily="34" charset="0"/>
                        </a:rPr>
                        <a:t>necrolysis</a:t>
                      </a:r>
                      <a:endParaRPr lang="en-US" sz="1800" dirty="0">
                        <a:latin typeface="Arial Rounded MT Bold" pitchFamily="34" charset="0"/>
                      </a:endParaRPr>
                    </a:p>
                  </a:txBody>
                  <a:tcPr marL="82973" marR="82973"/>
                </a:tc>
                <a:tc>
                  <a:txBody>
                    <a:bodyPr/>
                    <a:lstStyle/>
                    <a:p>
                      <a:r>
                        <a:rPr lang="en-US" sz="1800" dirty="0" smtClean="0">
                          <a:latin typeface="Arial Rounded MT Bold" pitchFamily="34" charset="0"/>
                        </a:rPr>
                        <a:t>Neomycin &amp; </a:t>
                      </a:r>
                      <a:r>
                        <a:rPr lang="en-US" sz="1800" dirty="0" err="1" smtClean="0">
                          <a:latin typeface="Arial Rounded MT Bold" pitchFamily="34" charset="0"/>
                        </a:rPr>
                        <a:t>sulphonamides</a:t>
                      </a:r>
                      <a:endParaRPr lang="en-US" sz="1800" dirty="0">
                        <a:latin typeface="Arial Rounded MT Bold" pitchFamily="34" charset="0"/>
                      </a:endParaRPr>
                    </a:p>
                  </a:txBody>
                  <a:tcPr marL="82973" marR="82973"/>
                </a:tc>
                <a:extLst>
                  <a:ext uri="{0D108BD9-81ED-4DB2-BD59-A6C34878D82A}">
                    <a16:rowId xmlns:a16="http://schemas.microsoft.com/office/drawing/2014/main" val="10004"/>
                  </a:ext>
                </a:extLst>
              </a:tr>
            </a:tbl>
          </a:graphicData>
        </a:graphic>
      </p:graphicFrame>
      <p:sp>
        <p:nvSpPr>
          <p:cNvPr id="5" name="Slide Number Placeholder 4"/>
          <p:cNvSpPr>
            <a:spLocks noGrp="1"/>
          </p:cNvSpPr>
          <p:nvPr>
            <p:ph type="sldNum" sz="quarter" idx="12"/>
          </p:nvPr>
        </p:nvSpPr>
        <p:spPr/>
        <p:txBody>
          <a:bodyPr/>
          <a:lstStyle/>
          <a:p>
            <a:fld id="{0D0D2027-0B98-4B69-90EB-9A39D24E8E02}"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6632"/>
            <a:ext cx="7886700" cy="1325563"/>
          </a:xfrm>
        </p:spPr>
        <p:txBody>
          <a:bodyPr>
            <a:noAutofit/>
          </a:bodyPr>
          <a:lstStyle/>
          <a:p>
            <a:r>
              <a:rPr lang="en-US" sz="3600" b="1" dirty="0" smtClean="0">
                <a:solidFill>
                  <a:srgbClr val="C00000"/>
                </a:solidFill>
                <a:cs typeface="Aharoni" pitchFamily="2" charset="-79"/>
              </a:rPr>
              <a:t>7. Factors Affecting </a:t>
            </a:r>
            <a:r>
              <a:rPr lang="en-US" sz="3600" b="1" dirty="0">
                <a:solidFill>
                  <a:srgbClr val="C00000"/>
                </a:solidFill>
                <a:cs typeface="Aharoni" pitchFamily="2" charset="-79"/>
              </a:rPr>
              <a:t>S</a:t>
            </a:r>
            <a:r>
              <a:rPr lang="en-US" sz="3600" b="1" dirty="0" smtClean="0">
                <a:solidFill>
                  <a:srgbClr val="C00000"/>
                </a:solidFill>
                <a:cs typeface="Aharoni" pitchFamily="2" charset="-79"/>
              </a:rPr>
              <a:t>usceptibility to ADRs</a:t>
            </a:r>
            <a:endParaRPr lang="en-US" sz="3600" b="1" dirty="0">
              <a:solidFill>
                <a:srgbClr val="C00000"/>
              </a:solidFill>
              <a:cs typeface="Aharoni" pitchFamily="2" charset="-79"/>
            </a:endParaRPr>
          </a:p>
        </p:txBody>
      </p:sp>
      <p:sp>
        <p:nvSpPr>
          <p:cNvPr id="3" name="Content Placeholder 2"/>
          <p:cNvSpPr>
            <a:spLocks noGrp="1"/>
          </p:cNvSpPr>
          <p:nvPr>
            <p:ph idx="1"/>
          </p:nvPr>
        </p:nvSpPr>
        <p:spPr>
          <a:xfrm>
            <a:off x="667721" y="1298793"/>
            <a:ext cx="7852558" cy="5248606"/>
          </a:xfrm>
        </p:spPr>
        <p:txBody>
          <a:bodyPr>
            <a:normAutofit/>
          </a:bodyPr>
          <a:lstStyle/>
          <a:p>
            <a:pPr>
              <a:lnSpc>
                <a:spcPct val="150000"/>
              </a:lnSpc>
              <a:spcAft>
                <a:spcPts val="1800"/>
              </a:spcAft>
            </a:pPr>
            <a:r>
              <a:rPr lang="en-US" sz="2400" dirty="0" smtClean="0"/>
              <a:t>Pharmacological, immunological and genetic factors are involved in the pathogenesis of ADRs.</a:t>
            </a:r>
          </a:p>
          <a:p>
            <a:pPr lvl="1">
              <a:lnSpc>
                <a:spcPct val="150000"/>
              </a:lnSpc>
              <a:spcAft>
                <a:spcPts val="1800"/>
              </a:spcAft>
            </a:pPr>
            <a:r>
              <a:rPr lang="en-US" sz="2400" b="1" i="1" dirty="0" smtClean="0"/>
              <a:t>Pharmacological factors include</a:t>
            </a:r>
            <a:r>
              <a:rPr lang="en-US" sz="2400" dirty="0" smtClean="0"/>
              <a:t>; drug formulation, pharmacokinetics and pharmacodynamics abnormalities and drug interactions.</a:t>
            </a:r>
          </a:p>
          <a:p>
            <a:pPr lvl="1">
              <a:lnSpc>
                <a:spcPct val="150000"/>
              </a:lnSpc>
              <a:spcAft>
                <a:spcPts val="1800"/>
              </a:spcAft>
            </a:pPr>
            <a:r>
              <a:rPr lang="en-US" sz="2400" b="1" i="1" dirty="0" smtClean="0"/>
              <a:t>Immunological and genetic factors</a:t>
            </a:r>
            <a:r>
              <a:rPr lang="en-US" sz="2400" dirty="0" smtClean="0"/>
              <a:t> may play role in the reaction of body toward the given drugs.</a:t>
            </a:r>
          </a:p>
        </p:txBody>
      </p:sp>
      <p:sp>
        <p:nvSpPr>
          <p:cNvPr id="4" name="Slide Number Placeholder 3"/>
          <p:cNvSpPr>
            <a:spLocks noGrp="1"/>
          </p:cNvSpPr>
          <p:nvPr>
            <p:ph type="sldNum" sz="quarter" idx="12"/>
          </p:nvPr>
        </p:nvSpPr>
        <p:spPr/>
        <p:txBody>
          <a:bodyPr/>
          <a:lstStyle/>
          <a:p>
            <a:fld id="{0D0D2027-0B98-4B69-90EB-9A39D24E8E02}"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04664"/>
            <a:ext cx="7886700" cy="6192688"/>
          </a:xfrm>
        </p:spPr>
        <p:txBody>
          <a:bodyPr>
            <a:normAutofit/>
          </a:bodyPr>
          <a:lstStyle/>
          <a:p>
            <a:pPr marL="0" indent="0">
              <a:spcAft>
                <a:spcPts val="1800"/>
              </a:spcAft>
              <a:buNone/>
            </a:pPr>
            <a:r>
              <a:rPr lang="en-US" sz="2000" dirty="0"/>
              <a:t>O</a:t>
            </a:r>
            <a:r>
              <a:rPr lang="en-US" sz="2000" dirty="0" smtClean="0"/>
              <a:t>ccurrence of ADRs may depend on following factors;</a:t>
            </a:r>
            <a:endParaRPr lang="en-US" sz="2000" dirty="0"/>
          </a:p>
          <a:p>
            <a:pPr lvl="1"/>
            <a:r>
              <a:rPr lang="en-US" sz="2400" dirty="0">
                <a:solidFill>
                  <a:srgbClr val="00B0F0"/>
                </a:solidFill>
              </a:rPr>
              <a:t>Patient-related factors</a:t>
            </a:r>
          </a:p>
          <a:p>
            <a:pPr lvl="2"/>
            <a:r>
              <a:rPr lang="en-US" sz="2000" dirty="0"/>
              <a:t>Age</a:t>
            </a:r>
          </a:p>
          <a:p>
            <a:pPr lvl="2"/>
            <a:r>
              <a:rPr lang="en-US" sz="2000" dirty="0"/>
              <a:t>Gender</a:t>
            </a:r>
          </a:p>
          <a:p>
            <a:pPr lvl="2"/>
            <a:r>
              <a:rPr lang="en-US" sz="2000" dirty="0"/>
              <a:t>Maternity status</a:t>
            </a:r>
          </a:p>
          <a:p>
            <a:pPr lvl="2"/>
            <a:r>
              <a:rPr lang="en-US" sz="2000" dirty="0"/>
              <a:t>Fetal development</a:t>
            </a:r>
          </a:p>
          <a:p>
            <a:pPr lvl="2"/>
            <a:r>
              <a:rPr lang="en-US" sz="2000" dirty="0"/>
              <a:t>Creatinine </a:t>
            </a:r>
            <a:r>
              <a:rPr lang="en-US" sz="2000" dirty="0" smtClean="0"/>
              <a:t>clearance</a:t>
            </a:r>
            <a:endParaRPr lang="en-US" sz="2000" dirty="0"/>
          </a:p>
          <a:p>
            <a:pPr lvl="2"/>
            <a:r>
              <a:rPr lang="en-US" sz="2000" dirty="0"/>
              <a:t>Allergy</a:t>
            </a:r>
          </a:p>
          <a:p>
            <a:pPr lvl="2"/>
            <a:r>
              <a:rPr lang="en-US" sz="2000" dirty="0" smtClean="0"/>
              <a:t>Water content </a:t>
            </a:r>
            <a:r>
              <a:rPr lang="en-US" sz="2000" dirty="0"/>
              <a:t>and </a:t>
            </a:r>
            <a:r>
              <a:rPr lang="en-US" sz="2000" dirty="0" smtClean="0"/>
              <a:t>fat </a:t>
            </a:r>
            <a:r>
              <a:rPr lang="en-US" sz="2000" dirty="0"/>
              <a:t>distribution</a:t>
            </a:r>
          </a:p>
          <a:p>
            <a:pPr lvl="1"/>
            <a:r>
              <a:rPr lang="en-US" sz="2400" dirty="0">
                <a:solidFill>
                  <a:srgbClr val="00B0F0"/>
                </a:solidFill>
              </a:rPr>
              <a:t>Social factors</a:t>
            </a:r>
          </a:p>
          <a:p>
            <a:pPr lvl="2"/>
            <a:r>
              <a:rPr lang="en-US" sz="2000" dirty="0"/>
              <a:t>Alcohol drinking</a:t>
            </a:r>
          </a:p>
          <a:p>
            <a:pPr lvl="2"/>
            <a:r>
              <a:rPr lang="en-US" sz="2000" dirty="0"/>
              <a:t>Race and ethnicity factors</a:t>
            </a:r>
          </a:p>
          <a:p>
            <a:pPr lvl="2"/>
            <a:r>
              <a:rPr lang="en-US" sz="2000" dirty="0"/>
              <a:t>Smoking</a:t>
            </a:r>
          </a:p>
          <a:p>
            <a:pPr lvl="1"/>
            <a:r>
              <a:rPr lang="en-US" sz="2400" dirty="0">
                <a:solidFill>
                  <a:srgbClr val="00B0F0"/>
                </a:solidFill>
              </a:rPr>
              <a:t>Drug-related factors</a:t>
            </a:r>
          </a:p>
          <a:p>
            <a:pPr lvl="2"/>
            <a:r>
              <a:rPr lang="en-US" sz="2000" dirty="0"/>
              <a:t>Polypharmacy</a:t>
            </a:r>
          </a:p>
          <a:p>
            <a:pPr lvl="2"/>
            <a:r>
              <a:rPr lang="en-US" sz="2000" dirty="0"/>
              <a:t>Drug dose and frequency</a:t>
            </a:r>
          </a:p>
          <a:p>
            <a:pPr lvl="1"/>
            <a:r>
              <a:rPr lang="en-US" sz="2400" dirty="0">
                <a:solidFill>
                  <a:srgbClr val="00B0F0"/>
                </a:solidFill>
              </a:rPr>
              <a:t>Disease-related factors</a:t>
            </a:r>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29</a:t>
            </a:fld>
            <a:endParaRPr lang="en-US"/>
          </a:p>
        </p:txBody>
      </p:sp>
    </p:spTree>
    <p:extLst>
      <p:ext uri="{BB962C8B-B14F-4D97-AF65-F5344CB8AC3E}">
        <p14:creationId xmlns:p14="http://schemas.microsoft.com/office/powerpoint/2010/main" val="18470755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116632"/>
            <a:ext cx="7886700" cy="1325563"/>
          </a:xfrm>
        </p:spPr>
        <p:txBody>
          <a:bodyPr>
            <a:normAutofit/>
          </a:bodyPr>
          <a:lstStyle/>
          <a:p>
            <a:pPr algn="ctr"/>
            <a:r>
              <a:rPr lang="en-US" sz="3600" b="1" dirty="0" smtClean="0">
                <a:solidFill>
                  <a:srgbClr val="C00000"/>
                </a:solidFill>
                <a:cs typeface="Aharoni" pitchFamily="2" charset="-79"/>
              </a:rPr>
              <a:t>Outline</a:t>
            </a:r>
            <a:endParaRPr lang="en-US" sz="3600" b="1" dirty="0">
              <a:solidFill>
                <a:srgbClr val="C00000"/>
              </a:solidFill>
              <a:cs typeface="Aharoni" pitchFamily="2" charset="-79"/>
            </a:endParaRPr>
          </a:p>
        </p:txBody>
      </p:sp>
      <p:sp>
        <p:nvSpPr>
          <p:cNvPr id="3" name="Content Placeholder 2"/>
          <p:cNvSpPr>
            <a:spLocks noGrp="1"/>
          </p:cNvSpPr>
          <p:nvPr>
            <p:ph sz="half" idx="2"/>
          </p:nvPr>
        </p:nvSpPr>
        <p:spPr>
          <a:xfrm>
            <a:off x="395536" y="1442195"/>
            <a:ext cx="4080930" cy="4914156"/>
          </a:xfrm>
        </p:spPr>
        <p:txBody>
          <a:bodyPr>
            <a:normAutofit fontScale="25000" lnSpcReduction="20000"/>
          </a:bodyPr>
          <a:lstStyle/>
          <a:p>
            <a:pPr>
              <a:lnSpc>
                <a:spcPct val="220000"/>
              </a:lnSpc>
            </a:pPr>
            <a:r>
              <a:rPr lang="en-US" sz="8000" dirty="0" smtClean="0"/>
              <a:t>Introduction and terminologies</a:t>
            </a:r>
          </a:p>
          <a:p>
            <a:pPr>
              <a:lnSpc>
                <a:spcPct val="220000"/>
              </a:lnSpc>
            </a:pPr>
            <a:r>
              <a:rPr lang="en-US" sz="8000" dirty="0" smtClean="0"/>
              <a:t>Historical background</a:t>
            </a:r>
          </a:p>
          <a:p>
            <a:pPr>
              <a:lnSpc>
                <a:spcPct val="220000"/>
              </a:lnSpc>
            </a:pPr>
            <a:r>
              <a:rPr lang="en-US" sz="8000" dirty="0"/>
              <a:t>Epidemiology of ADRs</a:t>
            </a:r>
          </a:p>
          <a:p>
            <a:pPr>
              <a:lnSpc>
                <a:spcPct val="220000"/>
              </a:lnSpc>
            </a:pPr>
            <a:r>
              <a:rPr lang="en-US" sz="8000" dirty="0" smtClean="0"/>
              <a:t>Aims of pharmacovigilance</a:t>
            </a:r>
          </a:p>
          <a:p>
            <a:pPr>
              <a:lnSpc>
                <a:spcPct val="220000"/>
              </a:lnSpc>
            </a:pPr>
            <a:r>
              <a:rPr lang="en-US" sz="8000" dirty="0" smtClean="0"/>
              <a:t>Need of pharmacovigilance</a:t>
            </a:r>
          </a:p>
          <a:p>
            <a:pPr>
              <a:buNone/>
            </a:pPr>
            <a:endParaRPr lang="en-US" sz="8000" dirty="0" smtClean="0">
              <a:latin typeface="Arial Rounded MT Bold" pitchFamily="34" charset="0"/>
            </a:endParaRPr>
          </a:p>
          <a:p>
            <a:endParaRPr lang="en-US" sz="3400" dirty="0" smtClean="0">
              <a:latin typeface="Arial Rounded MT Bold" pitchFamily="34" charset="0"/>
            </a:endParaRPr>
          </a:p>
          <a:p>
            <a:endParaRPr lang="en-US" dirty="0" smtClean="0"/>
          </a:p>
          <a:p>
            <a:endParaRPr lang="en-US" dirty="0"/>
          </a:p>
        </p:txBody>
      </p:sp>
      <p:sp>
        <p:nvSpPr>
          <p:cNvPr id="7" name="Content Placeholder 6"/>
          <p:cNvSpPr>
            <a:spLocks noGrp="1"/>
          </p:cNvSpPr>
          <p:nvPr>
            <p:ph sz="quarter" idx="4"/>
          </p:nvPr>
        </p:nvSpPr>
        <p:spPr>
          <a:xfrm>
            <a:off x="4640754" y="1442195"/>
            <a:ext cx="3887391" cy="4498974"/>
          </a:xfrm>
        </p:spPr>
        <p:txBody>
          <a:bodyPr>
            <a:normAutofit fontScale="70000" lnSpcReduction="20000"/>
          </a:bodyPr>
          <a:lstStyle/>
          <a:p>
            <a:pPr>
              <a:lnSpc>
                <a:spcPct val="170000"/>
              </a:lnSpc>
            </a:pPr>
            <a:r>
              <a:rPr lang="en-US" sz="2400" dirty="0"/>
              <a:t>Classification of </a:t>
            </a:r>
            <a:r>
              <a:rPr lang="en-US" sz="2400" dirty="0" smtClean="0"/>
              <a:t>ADRs</a:t>
            </a:r>
          </a:p>
          <a:p>
            <a:pPr>
              <a:lnSpc>
                <a:spcPct val="170000"/>
              </a:lnSpc>
            </a:pPr>
            <a:r>
              <a:rPr lang="en-US" sz="2400" dirty="0" smtClean="0"/>
              <a:t>Factors </a:t>
            </a:r>
            <a:r>
              <a:rPr lang="en-US" sz="2400" dirty="0"/>
              <a:t>affecting susceptibility to ADRs</a:t>
            </a:r>
          </a:p>
          <a:p>
            <a:pPr>
              <a:lnSpc>
                <a:spcPct val="170000"/>
              </a:lnSpc>
            </a:pPr>
            <a:r>
              <a:rPr lang="en-US" sz="2400" dirty="0" smtClean="0"/>
              <a:t>Formulation issues contributing to ADRs</a:t>
            </a:r>
          </a:p>
          <a:p>
            <a:pPr>
              <a:lnSpc>
                <a:spcPct val="170000"/>
              </a:lnSpc>
            </a:pPr>
            <a:r>
              <a:rPr lang="en-US" sz="2400" dirty="0" smtClean="0"/>
              <a:t>Organizations involved in pharmacovigilance</a:t>
            </a:r>
          </a:p>
          <a:p>
            <a:pPr>
              <a:lnSpc>
                <a:spcPct val="170000"/>
              </a:lnSpc>
            </a:pPr>
            <a:r>
              <a:rPr lang="en-US" sz="2400" dirty="0"/>
              <a:t>Roles of healthcare professionals</a:t>
            </a:r>
          </a:p>
          <a:p>
            <a:pPr>
              <a:lnSpc>
                <a:spcPct val="170000"/>
              </a:lnSpc>
            </a:pPr>
            <a:r>
              <a:rPr lang="en-US" sz="2400" dirty="0" smtClean="0"/>
              <a:t>Epidemiological methods in ADR detection (please refer </a:t>
            </a:r>
            <a:r>
              <a:rPr lang="en-US" sz="2400" dirty="0"/>
              <a:t>to </a:t>
            </a:r>
            <a:r>
              <a:rPr lang="en-US" sz="2400" dirty="0" smtClean="0"/>
              <a:t>the provided material</a:t>
            </a:r>
            <a:r>
              <a:rPr lang="en-US" sz="2400" dirty="0"/>
              <a:t>)</a:t>
            </a:r>
            <a:endParaRPr lang="en-US" sz="2400" dirty="0" smtClean="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5"/>
          </a:xfrm>
        </p:spPr>
        <p:txBody>
          <a:bodyPr>
            <a:normAutofit/>
          </a:bodyPr>
          <a:lstStyle/>
          <a:p>
            <a:pPr lvl="1" algn="ctr" defTabSz="685800" rtl="0">
              <a:lnSpc>
                <a:spcPct val="90000"/>
              </a:lnSpc>
              <a:spcBef>
                <a:spcPct val="0"/>
              </a:spcBef>
            </a:pPr>
            <a:r>
              <a:rPr lang="en-US" sz="3000" b="1" dirty="0" smtClean="0">
                <a:solidFill>
                  <a:srgbClr val="00B0F0"/>
                </a:solidFill>
                <a:latin typeface="+mj-lt"/>
              </a:rPr>
              <a:t>7.1 Patient-Related Factors</a:t>
            </a:r>
            <a:endParaRPr lang="en-MY" sz="3000" b="1" dirty="0">
              <a:latin typeface="+mj-lt"/>
            </a:endParaRPr>
          </a:p>
        </p:txBody>
      </p:sp>
      <p:sp>
        <p:nvSpPr>
          <p:cNvPr id="3" name="Content Placeholder 2"/>
          <p:cNvSpPr>
            <a:spLocks noGrp="1"/>
          </p:cNvSpPr>
          <p:nvPr>
            <p:ph idx="1"/>
          </p:nvPr>
        </p:nvSpPr>
        <p:spPr>
          <a:xfrm>
            <a:off x="628650" y="1556792"/>
            <a:ext cx="7886700" cy="4620171"/>
          </a:xfrm>
        </p:spPr>
        <p:txBody>
          <a:bodyPr>
            <a:normAutofit fontScale="92500"/>
          </a:bodyPr>
          <a:lstStyle/>
          <a:p>
            <a:pPr marL="0" indent="0">
              <a:lnSpc>
                <a:spcPct val="70000"/>
              </a:lnSpc>
              <a:buNone/>
            </a:pPr>
            <a:r>
              <a:rPr lang="en-US" sz="3200" b="1" dirty="0" smtClean="0"/>
              <a:t>a. Age </a:t>
            </a:r>
            <a:endParaRPr lang="en-US" sz="3200" b="1" dirty="0"/>
          </a:p>
          <a:p>
            <a:pPr>
              <a:lnSpc>
                <a:spcPct val="150000"/>
              </a:lnSpc>
              <a:spcAft>
                <a:spcPts val="1800"/>
              </a:spcAft>
            </a:pPr>
            <a:r>
              <a:rPr lang="en-US" sz="2400" dirty="0"/>
              <a:t>Elderly patients may be more prone to ADRs, with age-related decline in both the metabolism and elimination of drugs from the body</a:t>
            </a:r>
            <a:r>
              <a:rPr lang="en-US" sz="2400" dirty="0" smtClean="0"/>
              <a:t>.</a:t>
            </a:r>
          </a:p>
          <a:p>
            <a:pPr>
              <a:lnSpc>
                <a:spcPct val="150000"/>
              </a:lnSpc>
              <a:spcAft>
                <a:spcPts val="1800"/>
              </a:spcAft>
            </a:pPr>
            <a:r>
              <a:rPr lang="en-US" sz="2400" dirty="0" smtClean="0"/>
              <a:t>Other factors that play role in the development of ADRs among elderly include; polypharmacy (several prescription and OTC drugs) less amount of water and relatively more fat tissues.</a:t>
            </a:r>
            <a:endParaRPr lang="en-US" sz="2400" dirty="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30</a:t>
            </a:fld>
            <a:endParaRPr lang="en-US"/>
          </a:p>
        </p:txBody>
      </p:sp>
    </p:spTree>
    <p:extLst>
      <p:ext uri="{BB962C8B-B14F-4D97-AF65-F5344CB8AC3E}">
        <p14:creationId xmlns:p14="http://schemas.microsoft.com/office/powerpoint/2010/main" val="12483469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620688"/>
            <a:ext cx="7886700" cy="5976664"/>
          </a:xfrm>
        </p:spPr>
        <p:txBody>
          <a:bodyPr>
            <a:normAutofit/>
          </a:bodyPr>
          <a:lstStyle/>
          <a:p>
            <a:pPr>
              <a:lnSpc>
                <a:spcPct val="150000"/>
              </a:lnSpc>
            </a:pPr>
            <a:r>
              <a:rPr lang="en-US" b="1" dirty="0" smtClean="0"/>
              <a:t>Neonate:</a:t>
            </a:r>
            <a:r>
              <a:rPr lang="en-US" dirty="0" smtClean="0"/>
              <a:t> Newborn, less than four weeks old</a:t>
            </a:r>
          </a:p>
          <a:p>
            <a:pPr>
              <a:lnSpc>
                <a:spcPct val="150000"/>
              </a:lnSpc>
            </a:pPr>
            <a:r>
              <a:rPr lang="en-MY" b="1" dirty="0" smtClean="0"/>
              <a:t>Infants:</a:t>
            </a:r>
            <a:r>
              <a:rPr lang="en-MY" dirty="0" smtClean="0"/>
              <a:t> </a:t>
            </a:r>
            <a:r>
              <a:rPr lang="en-MY" dirty="0"/>
              <a:t>(0-1 year of age)</a:t>
            </a:r>
          </a:p>
          <a:p>
            <a:pPr>
              <a:lnSpc>
                <a:spcPct val="150000"/>
              </a:lnSpc>
            </a:pPr>
            <a:r>
              <a:rPr lang="en-MY" b="1" dirty="0" smtClean="0"/>
              <a:t>Toddlers:</a:t>
            </a:r>
            <a:r>
              <a:rPr lang="en-MY" dirty="0" smtClean="0"/>
              <a:t> </a:t>
            </a:r>
            <a:r>
              <a:rPr lang="en-MY" dirty="0"/>
              <a:t>(</a:t>
            </a:r>
            <a:r>
              <a:rPr lang="en-MY" dirty="0" smtClean="0"/>
              <a:t>1-3 </a:t>
            </a:r>
            <a:r>
              <a:rPr lang="en-MY" dirty="0"/>
              <a:t>years of age)</a:t>
            </a:r>
          </a:p>
          <a:p>
            <a:pPr>
              <a:lnSpc>
                <a:spcPct val="150000"/>
              </a:lnSpc>
            </a:pPr>
            <a:r>
              <a:rPr lang="en-MY" b="1" dirty="0" smtClean="0"/>
              <a:t>Pre-schoolers:</a:t>
            </a:r>
            <a:r>
              <a:rPr lang="en-MY" dirty="0" smtClean="0"/>
              <a:t> </a:t>
            </a:r>
            <a:r>
              <a:rPr lang="en-MY" dirty="0"/>
              <a:t>(3-5 years of age)</a:t>
            </a:r>
          </a:p>
          <a:p>
            <a:pPr>
              <a:lnSpc>
                <a:spcPct val="150000"/>
              </a:lnSpc>
            </a:pPr>
            <a:r>
              <a:rPr lang="en-MY" b="1" dirty="0"/>
              <a:t>Middle </a:t>
            </a:r>
            <a:r>
              <a:rPr lang="en-MY" b="1" dirty="0" smtClean="0"/>
              <a:t>Childhood: </a:t>
            </a:r>
            <a:r>
              <a:rPr lang="en-MY" dirty="0"/>
              <a:t>(</a:t>
            </a:r>
            <a:r>
              <a:rPr lang="en-MY" dirty="0" smtClean="0"/>
              <a:t>6-11 </a:t>
            </a:r>
            <a:r>
              <a:rPr lang="en-MY" dirty="0"/>
              <a:t>years of age)</a:t>
            </a:r>
          </a:p>
          <a:p>
            <a:pPr>
              <a:lnSpc>
                <a:spcPct val="150000"/>
              </a:lnSpc>
            </a:pPr>
            <a:r>
              <a:rPr lang="en-MY" b="1" dirty="0"/>
              <a:t>Young </a:t>
            </a:r>
            <a:r>
              <a:rPr lang="en-MY" b="1" dirty="0" smtClean="0"/>
              <a:t>Teens: </a:t>
            </a:r>
            <a:r>
              <a:rPr lang="en-MY" dirty="0"/>
              <a:t>(12-14 years of age)</a:t>
            </a:r>
          </a:p>
          <a:p>
            <a:pPr>
              <a:lnSpc>
                <a:spcPct val="150000"/>
              </a:lnSpc>
            </a:pPr>
            <a:r>
              <a:rPr lang="en-MY" b="1" dirty="0" smtClean="0"/>
              <a:t>Teenagers:</a:t>
            </a:r>
            <a:r>
              <a:rPr lang="en-MY" dirty="0" smtClean="0"/>
              <a:t> </a:t>
            </a:r>
            <a:r>
              <a:rPr lang="en-MY" dirty="0"/>
              <a:t>(15-17 years of age</a:t>
            </a:r>
            <a:r>
              <a:rPr lang="en-MY" dirty="0" smtClean="0"/>
              <a:t>)</a:t>
            </a:r>
          </a:p>
          <a:p>
            <a:pPr>
              <a:lnSpc>
                <a:spcPct val="150000"/>
              </a:lnSpc>
            </a:pPr>
            <a:r>
              <a:rPr lang="en-US" b="1" dirty="0"/>
              <a:t>Young </a:t>
            </a:r>
            <a:r>
              <a:rPr lang="en-US" b="1" dirty="0" smtClean="0"/>
              <a:t>Adults: </a:t>
            </a:r>
            <a:r>
              <a:rPr lang="en-US" dirty="0" smtClean="0"/>
              <a:t>(18-35 years of age)</a:t>
            </a:r>
          </a:p>
          <a:p>
            <a:pPr>
              <a:lnSpc>
                <a:spcPct val="150000"/>
              </a:lnSpc>
            </a:pPr>
            <a:r>
              <a:rPr lang="en-US" b="1" dirty="0" smtClean="0"/>
              <a:t>Middle Aged Adults: </a:t>
            </a:r>
            <a:r>
              <a:rPr lang="en-US" dirty="0" smtClean="0"/>
              <a:t>(36-55 year of age)</a:t>
            </a:r>
          </a:p>
          <a:p>
            <a:pPr>
              <a:lnSpc>
                <a:spcPct val="150000"/>
              </a:lnSpc>
            </a:pPr>
            <a:r>
              <a:rPr lang="en-US" b="1" dirty="0" smtClean="0"/>
              <a:t>Older Adults: </a:t>
            </a:r>
            <a:r>
              <a:rPr lang="en-US" dirty="0" smtClean="0"/>
              <a:t>(&gt;55 year of age)</a:t>
            </a:r>
            <a:endParaRPr lang="en-MY" dirty="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31</a:t>
            </a:fld>
            <a:endParaRPr lang="en-US"/>
          </a:p>
        </p:txBody>
      </p:sp>
    </p:spTree>
    <p:extLst>
      <p:ext uri="{BB962C8B-B14F-4D97-AF65-F5344CB8AC3E}">
        <p14:creationId xmlns:p14="http://schemas.microsoft.com/office/powerpoint/2010/main" val="3178372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48680"/>
            <a:ext cx="7886700" cy="5628283"/>
          </a:xfrm>
        </p:spPr>
        <p:txBody>
          <a:bodyPr>
            <a:normAutofit fontScale="92500" lnSpcReduction="20000"/>
          </a:bodyPr>
          <a:lstStyle/>
          <a:p>
            <a:pPr>
              <a:lnSpc>
                <a:spcPct val="150000"/>
              </a:lnSpc>
              <a:spcAft>
                <a:spcPts val="1800"/>
              </a:spcAft>
            </a:pPr>
            <a:r>
              <a:rPr lang="en-US" sz="2400" dirty="0"/>
              <a:t>In Neonates, higher body water content can </a:t>
            </a:r>
            <a:r>
              <a:rPr lang="en-US" sz="2400" dirty="0">
                <a:solidFill>
                  <a:srgbClr val="FF0000"/>
                </a:solidFill>
              </a:rPr>
              <a:t>increase </a:t>
            </a:r>
            <a:r>
              <a:rPr lang="en-US" sz="2400" dirty="0" err="1">
                <a:solidFill>
                  <a:srgbClr val="FF0000"/>
                </a:solidFill>
              </a:rPr>
              <a:t>Vd</a:t>
            </a:r>
            <a:r>
              <a:rPr lang="en-US" sz="2400" dirty="0">
                <a:solidFill>
                  <a:srgbClr val="FF0000"/>
                </a:solidFill>
              </a:rPr>
              <a:t> </a:t>
            </a:r>
            <a:r>
              <a:rPr lang="en-US" sz="2400" dirty="0"/>
              <a:t>for water soluble drugs, </a:t>
            </a:r>
            <a:r>
              <a:rPr lang="en-US" sz="2400" dirty="0">
                <a:solidFill>
                  <a:srgbClr val="FF0000"/>
                </a:solidFill>
              </a:rPr>
              <a:t>reduced albumin &amp; total protein </a:t>
            </a:r>
            <a:r>
              <a:rPr lang="en-US" sz="2400" dirty="0"/>
              <a:t>may result in higher conc. of highly protein-bound drugs, while </a:t>
            </a:r>
            <a:r>
              <a:rPr lang="en-US" sz="2400" dirty="0">
                <a:solidFill>
                  <a:srgbClr val="FF0000"/>
                </a:solidFill>
              </a:rPr>
              <a:t>an immature blood-brain barrier</a:t>
            </a:r>
            <a:r>
              <a:rPr lang="en-US" sz="2400" dirty="0"/>
              <a:t> can increase sensitivity to drugs such as morphine. </a:t>
            </a:r>
            <a:r>
              <a:rPr lang="en-US" sz="2400" i="1" dirty="0"/>
              <a:t>Examples of drugs</a:t>
            </a:r>
            <a:r>
              <a:rPr lang="en-US" sz="2400" dirty="0"/>
              <a:t>: chloramphenicol, digoxin, </a:t>
            </a:r>
            <a:r>
              <a:rPr lang="en-US" sz="2400" dirty="0" smtClean="0"/>
              <a:t>streptomycin.</a:t>
            </a:r>
          </a:p>
          <a:p>
            <a:pPr>
              <a:lnSpc>
                <a:spcPct val="150000"/>
              </a:lnSpc>
              <a:spcAft>
                <a:spcPts val="1800"/>
              </a:spcAft>
            </a:pPr>
            <a:r>
              <a:rPr lang="en-US" sz="2400" dirty="0" smtClean="0"/>
              <a:t>Additionally, children can be exposed to more adverse effects due to greater probability of dosing errors &amp; relative lack of evidence for both safety &amp; efficacy.</a:t>
            </a:r>
          </a:p>
          <a:p>
            <a:pPr>
              <a:lnSpc>
                <a:spcPct val="150000"/>
              </a:lnSpc>
              <a:spcAft>
                <a:spcPts val="1800"/>
              </a:spcAft>
            </a:pPr>
            <a:r>
              <a:rPr lang="en-US" sz="2400" dirty="0" smtClean="0"/>
              <a:t>The </a:t>
            </a:r>
            <a:r>
              <a:rPr lang="en-US" sz="2400" dirty="0" smtClean="0">
                <a:solidFill>
                  <a:srgbClr val="FF0000"/>
                </a:solidFill>
              </a:rPr>
              <a:t>use of Aspirin </a:t>
            </a:r>
            <a:r>
              <a:rPr lang="en-US" sz="2400" dirty="0" smtClean="0"/>
              <a:t>was restricted in those under the age of 12 due to Reye’s Syndrome.</a:t>
            </a:r>
            <a:endParaRPr lang="en-US"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397" y="252345"/>
            <a:ext cx="4375398" cy="3423914"/>
          </a:xfrm>
        </p:spPr>
        <p:txBody>
          <a:bodyPr>
            <a:normAutofit/>
          </a:bodyPr>
          <a:lstStyle/>
          <a:p>
            <a:pPr marL="0" indent="0">
              <a:buNone/>
            </a:pPr>
            <a:r>
              <a:rPr lang="en-MY" b="1" dirty="0" smtClean="0"/>
              <a:t>High Protein Bound Drugs (&gt;90%)</a:t>
            </a:r>
          </a:p>
          <a:p>
            <a:pPr marL="0" indent="0">
              <a:lnSpc>
                <a:spcPct val="150000"/>
              </a:lnSpc>
              <a:buNone/>
            </a:pPr>
            <a:r>
              <a:rPr lang="en-MY" dirty="0" smtClean="0"/>
              <a:t>Warfarin, Glimepiride</a:t>
            </a:r>
            <a:r>
              <a:rPr lang="en-MY" dirty="0"/>
              <a:t>, </a:t>
            </a:r>
            <a:r>
              <a:rPr lang="en-MY" dirty="0" smtClean="0"/>
              <a:t>Glipizide</a:t>
            </a:r>
            <a:r>
              <a:rPr lang="en-MY" dirty="0"/>
              <a:t>, </a:t>
            </a:r>
            <a:r>
              <a:rPr lang="en-MY" dirty="0" smtClean="0"/>
              <a:t>Statins, Ibuprofen</a:t>
            </a:r>
            <a:r>
              <a:rPr lang="en-MY" dirty="0"/>
              <a:t>, </a:t>
            </a:r>
            <a:r>
              <a:rPr lang="en-MY" dirty="0" smtClean="0"/>
              <a:t>Naproxen, Furosemide, Losartan, </a:t>
            </a:r>
            <a:r>
              <a:rPr lang="en-MY" dirty="0" err="1" smtClean="0"/>
              <a:t>Digitoxin</a:t>
            </a:r>
            <a:r>
              <a:rPr lang="en-MY" dirty="0"/>
              <a:t>, C</a:t>
            </a:r>
            <a:r>
              <a:rPr lang="en-MY" dirty="0" smtClean="0"/>
              <a:t>eftriaxone</a:t>
            </a:r>
            <a:r>
              <a:rPr lang="en-MY" dirty="0"/>
              <a:t>, </a:t>
            </a:r>
            <a:r>
              <a:rPr lang="en-MY" dirty="0" err="1" smtClean="0"/>
              <a:t>Nalidixic</a:t>
            </a:r>
            <a:r>
              <a:rPr lang="en-MY" dirty="0" smtClean="0"/>
              <a:t> acid, Ketoconazole</a:t>
            </a:r>
            <a:r>
              <a:rPr lang="en-MY" dirty="0"/>
              <a:t>, </a:t>
            </a:r>
            <a:r>
              <a:rPr lang="en-MY" dirty="0" err="1" smtClean="0"/>
              <a:t>Itraconazole</a:t>
            </a:r>
            <a:r>
              <a:rPr lang="en-MY" dirty="0" smtClean="0"/>
              <a:t>, Diazepam</a:t>
            </a:r>
            <a:r>
              <a:rPr lang="en-MY" dirty="0"/>
              <a:t>, M</a:t>
            </a:r>
            <a:r>
              <a:rPr lang="en-MY" dirty="0" smtClean="0"/>
              <a:t>idazolam, </a:t>
            </a:r>
            <a:r>
              <a:rPr lang="en-MY" dirty="0" err="1" smtClean="0"/>
              <a:t>Montelukast</a:t>
            </a:r>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33</a:t>
            </a:fld>
            <a:endParaRPr lang="en-US"/>
          </a:p>
        </p:txBody>
      </p:sp>
      <p:sp>
        <p:nvSpPr>
          <p:cNvPr id="5" name="Content Placeholder 2"/>
          <p:cNvSpPr txBox="1">
            <a:spLocks/>
          </p:cNvSpPr>
          <p:nvPr/>
        </p:nvSpPr>
        <p:spPr>
          <a:xfrm>
            <a:off x="4499992" y="3676259"/>
            <a:ext cx="4375398" cy="2855343"/>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MY" b="1" dirty="0" smtClean="0"/>
              <a:t>Intermediate Protein Bound Drugs</a:t>
            </a:r>
          </a:p>
          <a:p>
            <a:pPr marL="0" indent="0">
              <a:lnSpc>
                <a:spcPct val="150000"/>
              </a:lnSpc>
              <a:buNone/>
            </a:pPr>
            <a:r>
              <a:rPr lang="en-MY" sz="2000" dirty="0" smtClean="0"/>
              <a:t>Phenytoin </a:t>
            </a:r>
            <a:r>
              <a:rPr lang="en-MY" sz="2000" dirty="0"/>
              <a:t>(89%), </a:t>
            </a:r>
            <a:r>
              <a:rPr lang="en-MY" sz="2000" dirty="0" smtClean="0"/>
              <a:t>Carbamazepine </a:t>
            </a:r>
            <a:r>
              <a:rPr lang="en-MY" sz="2000" dirty="0"/>
              <a:t>(74%), </a:t>
            </a:r>
            <a:r>
              <a:rPr lang="en-MY" sz="2000" dirty="0" smtClean="0"/>
              <a:t>Phenobarbital(60</a:t>
            </a:r>
            <a:r>
              <a:rPr lang="en-MY" sz="2000" dirty="0"/>
              <a:t>%), </a:t>
            </a:r>
            <a:r>
              <a:rPr lang="en-MY" sz="2000" dirty="0" smtClean="0"/>
              <a:t>Theophylline </a:t>
            </a:r>
            <a:r>
              <a:rPr lang="en-MY" sz="2000" dirty="0"/>
              <a:t>(60%), </a:t>
            </a:r>
            <a:br>
              <a:rPr lang="en-MY" sz="2000" dirty="0"/>
            </a:br>
            <a:r>
              <a:rPr lang="en-MY" sz="2000" dirty="0" smtClean="0"/>
              <a:t>Hydrochlorothiazide </a:t>
            </a:r>
            <a:r>
              <a:rPr lang="en-MY" sz="2000" dirty="0"/>
              <a:t>(58%), </a:t>
            </a:r>
            <a:r>
              <a:rPr lang="en-MY" sz="2000" dirty="0" smtClean="0"/>
              <a:t>Aspirin </a:t>
            </a:r>
            <a:r>
              <a:rPr lang="en-MY" sz="2000" dirty="0"/>
              <a:t>(50%), </a:t>
            </a:r>
            <a:r>
              <a:rPr lang="en-MY" sz="2000" dirty="0" smtClean="0"/>
              <a:t>Paracetamol (</a:t>
            </a:r>
            <a:r>
              <a:rPr lang="en-MY" sz="2000" dirty="0"/>
              <a:t>20%)</a:t>
            </a:r>
            <a:endParaRPr lang="en-MY" dirty="0"/>
          </a:p>
        </p:txBody>
      </p:sp>
    </p:spTree>
    <p:extLst>
      <p:ext uri="{BB962C8B-B14F-4D97-AF65-F5344CB8AC3E}">
        <p14:creationId xmlns:p14="http://schemas.microsoft.com/office/powerpoint/2010/main" val="20520237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60648"/>
            <a:ext cx="7886700" cy="6264696"/>
          </a:xfrm>
        </p:spPr>
        <p:txBody>
          <a:bodyPr>
            <a:normAutofit/>
          </a:bodyPr>
          <a:lstStyle/>
          <a:p>
            <a:pPr>
              <a:lnSpc>
                <a:spcPct val="150000"/>
              </a:lnSpc>
              <a:spcAft>
                <a:spcPts val="1200"/>
              </a:spcAft>
            </a:pPr>
            <a:r>
              <a:rPr lang="en-MY" sz="2300" dirty="0"/>
              <a:t>Neonates </a:t>
            </a:r>
            <a:r>
              <a:rPr lang="en-MY" sz="2300" dirty="0">
                <a:solidFill>
                  <a:srgbClr val="FF0000"/>
                </a:solidFill>
              </a:rPr>
              <a:t>have immature renal tubular function </a:t>
            </a:r>
            <a:r>
              <a:rPr lang="en-MY" sz="2300" dirty="0"/>
              <a:t>when they are below the age of 8 weeks, avoiding digoxin, aminoglycosides, ACE inhibitors, NSAIDs is a must </a:t>
            </a:r>
            <a:r>
              <a:rPr lang="en-MY" sz="2000" i="1" dirty="0"/>
              <a:t>(De-</a:t>
            </a:r>
            <a:r>
              <a:rPr lang="en-MY" sz="2000" i="1" dirty="0" err="1"/>
              <a:t>gregori</a:t>
            </a:r>
            <a:r>
              <a:rPr lang="en-MY" sz="2000" i="1" dirty="0"/>
              <a:t> et al., 2009).</a:t>
            </a:r>
          </a:p>
          <a:p>
            <a:pPr>
              <a:lnSpc>
                <a:spcPct val="150000"/>
              </a:lnSpc>
              <a:spcAft>
                <a:spcPts val="1200"/>
              </a:spcAft>
            </a:pPr>
            <a:r>
              <a:rPr lang="en-MY" sz="2300" dirty="0"/>
              <a:t>Physiologic </a:t>
            </a:r>
            <a:r>
              <a:rPr lang="en-MY" sz="2300" dirty="0" err="1">
                <a:solidFill>
                  <a:srgbClr val="FF0000"/>
                </a:solidFill>
              </a:rPr>
              <a:t>hypoalbuminemia</a:t>
            </a:r>
            <a:r>
              <a:rPr lang="en-MY" sz="2300" dirty="0"/>
              <a:t> in neonates affects drug dosing. Caution is recommended when dealing with high protein binding drugs such as NSAIDs </a:t>
            </a:r>
            <a:r>
              <a:rPr lang="en-MY" sz="2000" i="1" dirty="0"/>
              <a:t>(Anderson and Lynn, 2009).</a:t>
            </a:r>
          </a:p>
          <a:p>
            <a:pPr>
              <a:lnSpc>
                <a:spcPct val="150000"/>
              </a:lnSpc>
              <a:spcAft>
                <a:spcPts val="1200"/>
              </a:spcAft>
            </a:pPr>
            <a:r>
              <a:rPr lang="en-MY" sz="2300" dirty="0"/>
              <a:t>Neonates, have </a:t>
            </a:r>
            <a:r>
              <a:rPr lang="en-MY" sz="2300" dirty="0">
                <a:solidFill>
                  <a:srgbClr val="FF0000"/>
                </a:solidFill>
              </a:rPr>
              <a:t>low body fat</a:t>
            </a:r>
            <a:r>
              <a:rPr lang="en-MY" sz="2300" dirty="0"/>
              <a:t>; they might be affected by fat soluble drugs </a:t>
            </a:r>
            <a:r>
              <a:rPr lang="en-MY" sz="2000" i="1" dirty="0"/>
              <a:t>(Ibanez et al., 2009).</a:t>
            </a:r>
          </a:p>
          <a:p>
            <a:pPr>
              <a:lnSpc>
                <a:spcPct val="150000"/>
              </a:lnSpc>
              <a:spcAft>
                <a:spcPts val="1200"/>
              </a:spcAft>
            </a:pPr>
            <a:r>
              <a:rPr lang="en-MY" sz="2300" dirty="0"/>
              <a:t>Increased </a:t>
            </a:r>
            <a:r>
              <a:rPr lang="en-MY" sz="2300" dirty="0" smtClean="0"/>
              <a:t>anaesthetic </a:t>
            </a:r>
            <a:r>
              <a:rPr lang="en-MY" sz="2300" dirty="0"/>
              <a:t>effects due to </a:t>
            </a:r>
            <a:r>
              <a:rPr lang="en-MY" sz="2300" dirty="0">
                <a:solidFill>
                  <a:srgbClr val="FF0000"/>
                </a:solidFill>
              </a:rPr>
              <a:t>immature blood brain </a:t>
            </a:r>
            <a:r>
              <a:rPr lang="en-MY" sz="2300" dirty="0"/>
              <a:t>barrier at &lt;8 weeks of age </a:t>
            </a:r>
            <a:r>
              <a:rPr lang="en-MY" sz="2000" i="1" dirty="0"/>
              <a:t>(</a:t>
            </a:r>
            <a:r>
              <a:rPr lang="en-MY" sz="2000" i="1" dirty="0" err="1"/>
              <a:t>Schoderboeck</a:t>
            </a:r>
            <a:r>
              <a:rPr lang="en-MY" sz="2000" i="1" dirty="0"/>
              <a:t> et al., 2009).</a:t>
            </a:r>
          </a:p>
        </p:txBody>
      </p:sp>
      <p:sp>
        <p:nvSpPr>
          <p:cNvPr id="4" name="Slide Number Placeholder 3"/>
          <p:cNvSpPr>
            <a:spLocks noGrp="1"/>
          </p:cNvSpPr>
          <p:nvPr>
            <p:ph type="sldNum" sz="quarter" idx="12"/>
          </p:nvPr>
        </p:nvSpPr>
        <p:spPr/>
        <p:txBody>
          <a:bodyPr/>
          <a:lstStyle/>
          <a:p>
            <a:fld id="{0D0D2027-0B98-4B69-90EB-9A39D24E8E02}" type="slidenum">
              <a:rPr lang="en-US" smtClean="0"/>
              <a:pPr/>
              <a:t>34</a:t>
            </a:fld>
            <a:endParaRPr lang="en-US"/>
          </a:p>
        </p:txBody>
      </p:sp>
    </p:spTree>
    <p:extLst>
      <p:ext uri="{BB962C8B-B14F-4D97-AF65-F5344CB8AC3E}">
        <p14:creationId xmlns:p14="http://schemas.microsoft.com/office/powerpoint/2010/main" val="6737560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379686"/>
            <a:ext cx="8047806" cy="6145657"/>
          </a:xfrm>
        </p:spPr>
        <p:txBody>
          <a:bodyPr>
            <a:normAutofit fontScale="92500"/>
          </a:bodyPr>
          <a:lstStyle/>
          <a:p>
            <a:pPr marL="0" indent="0">
              <a:lnSpc>
                <a:spcPct val="70000"/>
              </a:lnSpc>
              <a:buNone/>
            </a:pPr>
            <a:r>
              <a:rPr lang="en-US" sz="3200" b="1" dirty="0" smtClean="0"/>
              <a:t>b. Gender </a:t>
            </a:r>
            <a:endParaRPr lang="en-US" sz="3200" b="1" dirty="0"/>
          </a:p>
          <a:p>
            <a:pPr>
              <a:lnSpc>
                <a:spcPct val="150000"/>
              </a:lnSpc>
              <a:spcBef>
                <a:spcPts val="600"/>
              </a:spcBef>
              <a:spcAft>
                <a:spcPts val="1200"/>
              </a:spcAft>
            </a:pPr>
            <a:r>
              <a:rPr lang="en-US" sz="2400" dirty="0" smtClean="0"/>
              <a:t>Anatomical and physiological differences exist between male and female. </a:t>
            </a:r>
          </a:p>
          <a:p>
            <a:pPr>
              <a:lnSpc>
                <a:spcPct val="150000"/>
              </a:lnSpc>
              <a:spcBef>
                <a:spcPts val="600"/>
              </a:spcBef>
              <a:spcAft>
                <a:spcPts val="1200"/>
              </a:spcAft>
            </a:pPr>
            <a:r>
              <a:rPr lang="en-US" sz="2400" dirty="0" smtClean="0"/>
              <a:t>Body weight, fat composition, GIT factors, liver metabolism and renal function.</a:t>
            </a:r>
          </a:p>
          <a:p>
            <a:pPr>
              <a:lnSpc>
                <a:spcPct val="150000"/>
              </a:lnSpc>
              <a:spcBef>
                <a:spcPts val="600"/>
              </a:spcBef>
              <a:spcAft>
                <a:spcPts val="1200"/>
              </a:spcAft>
            </a:pPr>
            <a:r>
              <a:rPr lang="en-US" sz="2400" b="1" dirty="0" smtClean="0">
                <a:solidFill>
                  <a:srgbClr val="FF0000"/>
                </a:solidFill>
              </a:rPr>
              <a:t>In general, women may be more susceptible to ADRs.</a:t>
            </a:r>
          </a:p>
          <a:p>
            <a:pPr>
              <a:lnSpc>
                <a:spcPct val="150000"/>
              </a:lnSpc>
              <a:spcBef>
                <a:spcPts val="600"/>
              </a:spcBef>
              <a:spcAft>
                <a:spcPts val="1200"/>
              </a:spcAft>
            </a:pPr>
            <a:r>
              <a:rPr lang="en-US" sz="2400" dirty="0" smtClean="0"/>
              <a:t>Women restrict their activity due to acute and chronic health problems approximately </a:t>
            </a:r>
            <a:r>
              <a:rPr lang="en-US" sz="2400" b="1" dirty="0" smtClean="0"/>
              <a:t>25%</a:t>
            </a:r>
            <a:r>
              <a:rPr lang="en-US" sz="2400" dirty="0" smtClean="0"/>
              <a:t> more days per year than men do.</a:t>
            </a:r>
          </a:p>
          <a:p>
            <a:pPr>
              <a:lnSpc>
                <a:spcPct val="150000"/>
              </a:lnSpc>
              <a:spcBef>
                <a:spcPts val="600"/>
              </a:spcBef>
              <a:spcAft>
                <a:spcPts val="1200"/>
              </a:spcAft>
            </a:pPr>
            <a:r>
              <a:rPr lang="en-US" sz="2400" dirty="0" smtClean="0"/>
              <a:t>Women aged between </a:t>
            </a:r>
            <a:r>
              <a:rPr lang="en-US" sz="2400" b="1" dirty="0" smtClean="0"/>
              <a:t>17-44 years </a:t>
            </a:r>
            <a:r>
              <a:rPr lang="en-US" sz="2400" dirty="0" smtClean="0"/>
              <a:t>have twice more physician visits and hospital stays than men.</a:t>
            </a:r>
          </a:p>
        </p:txBody>
      </p:sp>
      <p:sp>
        <p:nvSpPr>
          <p:cNvPr id="4" name="Slide Number Placeholder 3"/>
          <p:cNvSpPr>
            <a:spLocks noGrp="1"/>
          </p:cNvSpPr>
          <p:nvPr>
            <p:ph type="sldNum" sz="quarter" idx="12"/>
          </p:nvPr>
        </p:nvSpPr>
        <p:spPr/>
        <p:txBody>
          <a:bodyPr/>
          <a:lstStyle/>
          <a:p>
            <a:fld id="{0D0D2027-0B98-4B69-90EB-9A39D24E8E02}" type="slidenum">
              <a:rPr lang="en-US" smtClean="0"/>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04664"/>
            <a:ext cx="7886700" cy="6120680"/>
          </a:xfrm>
        </p:spPr>
        <p:txBody>
          <a:bodyPr/>
          <a:lstStyle/>
          <a:p>
            <a:pPr>
              <a:lnSpc>
                <a:spcPct val="150000"/>
              </a:lnSpc>
            </a:pPr>
            <a:r>
              <a:rPr lang="en-US" dirty="0"/>
              <a:t>A study reported that </a:t>
            </a:r>
            <a:r>
              <a:rPr lang="en-US" dirty="0">
                <a:solidFill>
                  <a:srgbClr val="FF0000"/>
                </a:solidFill>
              </a:rPr>
              <a:t>women</a:t>
            </a:r>
            <a:r>
              <a:rPr lang="en-US" dirty="0"/>
              <a:t> had higher probability of cough associated with </a:t>
            </a:r>
            <a:r>
              <a:rPr lang="en-US" b="1" dirty="0"/>
              <a:t>ACE inhibitors </a:t>
            </a:r>
            <a:r>
              <a:rPr lang="en-US" sz="2000" i="1" dirty="0"/>
              <a:t>(Singh et el., 1998).</a:t>
            </a:r>
          </a:p>
          <a:p>
            <a:pPr>
              <a:lnSpc>
                <a:spcPct val="150000"/>
              </a:lnSpc>
            </a:pPr>
            <a:r>
              <a:rPr lang="en-US" dirty="0"/>
              <a:t>Few studies reported that hepatic enzyme </a:t>
            </a:r>
            <a:r>
              <a:rPr lang="en-US" b="1" dirty="0"/>
              <a:t>CYP3A4</a:t>
            </a:r>
            <a:r>
              <a:rPr lang="en-US" dirty="0"/>
              <a:t> is </a:t>
            </a:r>
            <a:r>
              <a:rPr lang="en-US" u="sng" dirty="0"/>
              <a:t>more active </a:t>
            </a:r>
            <a:r>
              <a:rPr lang="en-US" dirty="0"/>
              <a:t>in </a:t>
            </a:r>
            <a:r>
              <a:rPr lang="en-US" dirty="0">
                <a:solidFill>
                  <a:srgbClr val="FF0000"/>
                </a:solidFill>
              </a:rPr>
              <a:t>female</a:t>
            </a:r>
            <a:r>
              <a:rPr lang="en-US" dirty="0"/>
              <a:t> (faster metabolism of </a:t>
            </a:r>
            <a:r>
              <a:rPr lang="en-US" b="1" dirty="0"/>
              <a:t>midazolam</a:t>
            </a:r>
            <a:r>
              <a:rPr lang="en-US" dirty="0"/>
              <a:t>) </a:t>
            </a:r>
            <a:r>
              <a:rPr lang="en-US" sz="2000" i="1" dirty="0"/>
              <a:t>(</a:t>
            </a:r>
            <a:r>
              <a:rPr lang="en-US" sz="2000" i="1" dirty="0" err="1"/>
              <a:t>Labbe</a:t>
            </a:r>
            <a:r>
              <a:rPr lang="en-US" sz="2000" i="1" dirty="0"/>
              <a:t> et al., 2000).</a:t>
            </a:r>
          </a:p>
          <a:p>
            <a:pPr>
              <a:lnSpc>
                <a:spcPct val="150000"/>
              </a:lnSpc>
            </a:pPr>
            <a:r>
              <a:rPr lang="en-US" dirty="0"/>
              <a:t>Impairment of concentration and psychiatric adverse events associated with the anti-malarial </a:t>
            </a:r>
            <a:r>
              <a:rPr lang="en-US" b="1" dirty="0" err="1"/>
              <a:t>mefloquine</a:t>
            </a:r>
            <a:r>
              <a:rPr lang="en-US" dirty="0"/>
              <a:t> are more common in </a:t>
            </a:r>
            <a:r>
              <a:rPr lang="en-US" dirty="0">
                <a:solidFill>
                  <a:srgbClr val="FF0000"/>
                </a:solidFill>
              </a:rPr>
              <a:t>females</a:t>
            </a:r>
            <a:r>
              <a:rPr lang="en-US" dirty="0" smtClean="0"/>
              <a:t>.</a:t>
            </a:r>
          </a:p>
          <a:p>
            <a:pPr>
              <a:lnSpc>
                <a:spcPct val="150000"/>
              </a:lnSpc>
            </a:pPr>
            <a:r>
              <a:rPr lang="en-MY" dirty="0"/>
              <a:t>Increased elimination of </a:t>
            </a:r>
            <a:r>
              <a:rPr lang="en-MY" b="1" dirty="0"/>
              <a:t>anti-epileptics</a:t>
            </a:r>
            <a:r>
              <a:rPr lang="en-MY" dirty="0"/>
              <a:t> decreasing their efﬁcacy in pregnancy, oral contraceptives interfering with metabolism of many drugs and conversely certain drugs can impair contraceptive </a:t>
            </a:r>
            <a:r>
              <a:rPr lang="da-DK" dirty="0"/>
              <a:t>efﬁcacy </a:t>
            </a:r>
            <a:r>
              <a:rPr lang="da-DK" sz="2000" i="1" dirty="0"/>
              <a:t>(Dorothy et al., 2008).</a:t>
            </a:r>
          </a:p>
          <a:p>
            <a:pPr>
              <a:buFont typeface="Wingdings" pitchFamily="2" charset="2"/>
              <a:buChar char="ü"/>
            </a:pPr>
            <a:endParaRPr lang="en-US" dirty="0">
              <a:latin typeface="Arial Rounded MT Bold" pitchFamily="34" charset="0"/>
            </a:endParaRPr>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36</a:t>
            </a:fld>
            <a:endParaRPr lang="en-US"/>
          </a:p>
        </p:txBody>
      </p:sp>
    </p:spTree>
    <p:extLst>
      <p:ext uri="{BB962C8B-B14F-4D97-AF65-F5344CB8AC3E}">
        <p14:creationId xmlns:p14="http://schemas.microsoft.com/office/powerpoint/2010/main" val="26489221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76672"/>
            <a:ext cx="7886700" cy="6120680"/>
          </a:xfrm>
        </p:spPr>
        <p:txBody>
          <a:bodyPr>
            <a:normAutofit lnSpcReduction="10000"/>
          </a:bodyPr>
          <a:lstStyle/>
          <a:p>
            <a:pPr>
              <a:lnSpc>
                <a:spcPct val="150000"/>
              </a:lnSpc>
            </a:pPr>
            <a:r>
              <a:rPr lang="en-MY" b="1" dirty="0" smtClean="0"/>
              <a:t>Colchicine</a:t>
            </a:r>
            <a:r>
              <a:rPr lang="en-MY" dirty="0" smtClean="0"/>
              <a:t> </a:t>
            </a:r>
            <a:r>
              <a:rPr lang="en-MY" dirty="0"/>
              <a:t>which is used for the treatment of many diseases including Familial Mediterranean fever might affect fertility in </a:t>
            </a:r>
            <a:r>
              <a:rPr lang="en-MY" dirty="0">
                <a:solidFill>
                  <a:srgbClr val="FF0000"/>
                </a:solidFill>
              </a:rPr>
              <a:t>male</a:t>
            </a:r>
            <a:r>
              <a:rPr lang="en-MY" dirty="0"/>
              <a:t>s but not in females </a:t>
            </a:r>
            <a:r>
              <a:rPr lang="en-MY" sz="2000" i="1" dirty="0"/>
              <a:t>(Sternberg and </a:t>
            </a:r>
            <a:r>
              <a:rPr lang="en-MY" sz="2000" i="1" dirty="0" err="1"/>
              <a:t>Hubley</a:t>
            </a:r>
            <a:r>
              <a:rPr lang="en-MY" sz="2000" i="1" dirty="0"/>
              <a:t>, 2004).</a:t>
            </a:r>
            <a:r>
              <a:rPr lang="en-MY" dirty="0"/>
              <a:t> </a:t>
            </a:r>
            <a:r>
              <a:rPr lang="da-DK" i="1" dirty="0" smtClean="0"/>
              <a:t> </a:t>
            </a:r>
          </a:p>
          <a:p>
            <a:pPr>
              <a:lnSpc>
                <a:spcPct val="150000"/>
              </a:lnSpc>
            </a:pPr>
            <a:r>
              <a:rPr lang="en-MY" dirty="0"/>
              <a:t>One of the most consistent observations in health research </a:t>
            </a:r>
            <a:r>
              <a:rPr lang="en-MY" dirty="0" smtClean="0"/>
              <a:t>is that </a:t>
            </a:r>
            <a:r>
              <a:rPr lang="en-MY" dirty="0"/>
              <a:t>women report symptoms of physical illness at higher </a:t>
            </a:r>
            <a:r>
              <a:rPr lang="en-MY" dirty="0" smtClean="0"/>
              <a:t>rates than </a:t>
            </a:r>
            <a:r>
              <a:rPr lang="en-MY" dirty="0"/>
              <a:t>men. Still unresolved is whether this is due to clinical </a:t>
            </a:r>
            <a:r>
              <a:rPr lang="en-MY" dirty="0" smtClean="0"/>
              <a:t>differences in </a:t>
            </a:r>
            <a:r>
              <a:rPr lang="en-MY" dirty="0"/>
              <a:t>morbidity or disease severity, or to differences in the </a:t>
            </a:r>
            <a:r>
              <a:rPr lang="en-MY" dirty="0" smtClean="0"/>
              <a:t>following illness behaviour; </a:t>
            </a:r>
          </a:p>
          <a:p>
            <a:pPr lvl="1">
              <a:lnSpc>
                <a:spcPct val="150000"/>
              </a:lnSpc>
            </a:pPr>
            <a:r>
              <a:rPr lang="en-MY" dirty="0"/>
              <a:t>W</a:t>
            </a:r>
            <a:r>
              <a:rPr lang="en-MY" dirty="0" smtClean="0"/>
              <a:t>omen </a:t>
            </a:r>
            <a:r>
              <a:rPr lang="en-MY" dirty="0"/>
              <a:t>are more likely than men </a:t>
            </a:r>
            <a:r>
              <a:rPr lang="en-MY" dirty="0" smtClean="0"/>
              <a:t>to interpret </a:t>
            </a:r>
            <a:r>
              <a:rPr lang="en-MY" dirty="0"/>
              <a:t>discomfort as </a:t>
            </a:r>
            <a:r>
              <a:rPr lang="en-MY" dirty="0" smtClean="0"/>
              <a:t>symptoms. </a:t>
            </a:r>
          </a:p>
          <a:p>
            <a:pPr lvl="1">
              <a:lnSpc>
                <a:spcPct val="150000"/>
              </a:lnSpc>
            </a:pPr>
            <a:r>
              <a:rPr lang="en-MY" dirty="0"/>
              <a:t>W</a:t>
            </a:r>
            <a:r>
              <a:rPr lang="en-MY" dirty="0" smtClean="0"/>
              <a:t>omen’s attentiveness </a:t>
            </a:r>
            <a:r>
              <a:rPr lang="en-MY" dirty="0"/>
              <a:t>to body discomfort increases their </a:t>
            </a:r>
            <a:r>
              <a:rPr lang="en-MY" dirty="0" smtClean="0"/>
              <a:t>perception of </a:t>
            </a:r>
            <a:r>
              <a:rPr lang="en-MY" dirty="0"/>
              <a:t>symptoms and evaluation of those symptoms as </a:t>
            </a:r>
            <a:r>
              <a:rPr lang="en-MY" dirty="0" smtClean="0"/>
              <a:t>illness. </a:t>
            </a:r>
            <a:endParaRPr lang="en-MY" dirty="0"/>
          </a:p>
          <a:p>
            <a:pPr lvl="1">
              <a:lnSpc>
                <a:spcPct val="150000"/>
              </a:lnSpc>
            </a:pPr>
            <a:r>
              <a:rPr lang="en-MY" dirty="0"/>
              <a:t>W</a:t>
            </a:r>
            <a:r>
              <a:rPr lang="en-MY" dirty="0" smtClean="0"/>
              <a:t>omen </a:t>
            </a:r>
            <a:r>
              <a:rPr lang="en-MY" dirty="0"/>
              <a:t>may be more likely to </a:t>
            </a:r>
            <a:r>
              <a:rPr lang="en-MY" dirty="0" smtClean="0"/>
              <a:t>recall and </a:t>
            </a:r>
            <a:r>
              <a:rPr lang="en-MY" dirty="0"/>
              <a:t>report symptoms </a:t>
            </a:r>
            <a:r>
              <a:rPr lang="en-MY" i="1" dirty="0"/>
              <a:t>(</a:t>
            </a:r>
            <a:r>
              <a:rPr lang="en-MY" i="1" dirty="0" err="1"/>
              <a:t>Verbrugge</a:t>
            </a:r>
            <a:r>
              <a:rPr lang="en-MY" i="1" dirty="0"/>
              <a:t>, 1985; Ahmed et al., 2009).</a:t>
            </a:r>
          </a:p>
        </p:txBody>
      </p:sp>
      <p:sp>
        <p:nvSpPr>
          <p:cNvPr id="4" name="Slide Number Placeholder 3"/>
          <p:cNvSpPr>
            <a:spLocks noGrp="1"/>
          </p:cNvSpPr>
          <p:nvPr>
            <p:ph type="sldNum" sz="quarter" idx="12"/>
          </p:nvPr>
        </p:nvSpPr>
        <p:spPr/>
        <p:txBody>
          <a:bodyPr/>
          <a:lstStyle/>
          <a:p>
            <a:fld id="{0D0D2027-0B98-4B69-90EB-9A39D24E8E02}" type="slidenum">
              <a:rPr lang="en-US" smtClean="0"/>
              <a:pPr/>
              <a:t>37</a:t>
            </a:fld>
            <a:endParaRPr lang="en-US"/>
          </a:p>
        </p:txBody>
      </p:sp>
    </p:spTree>
    <p:extLst>
      <p:ext uri="{BB962C8B-B14F-4D97-AF65-F5344CB8AC3E}">
        <p14:creationId xmlns:p14="http://schemas.microsoft.com/office/powerpoint/2010/main" val="38245446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119814" cy="6048672"/>
          </a:xfrm>
        </p:spPr>
        <p:txBody>
          <a:bodyPr>
            <a:normAutofit/>
          </a:bodyPr>
          <a:lstStyle/>
          <a:p>
            <a:pPr marL="0" indent="0">
              <a:lnSpc>
                <a:spcPct val="70000"/>
              </a:lnSpc>
              <a:spcAft>
                <a:spcPts val="1200"/>
              </a:spcAft>
              <a:buNone/>
            </a:pPr>
            <a:r>
              <a:rPr lang="en-US" sz="3000" b="1" dirty="0" smtClean="0"/>
              <a:t>c. Maternity </a:t>
            </a:r>
            <a:r>
              <a:rPr lang="en-US" sz="3000" b="1" dirty="0"/>
              <a:t>status </a:t>
            </a:r>
          </a:p>
          <a:p>
            <a:pPr marL="0" indent="0">
              <a:buNone/>
            </a:pPr>
            <a:r>
              <a:rPr lang="en-US" sz="2400" dirty="0" smtClean="0"/>
              <a:t>Physiological changes that occur during pregnancy are;</a:t>
            </a:r>
          </a:p>
          <a:p>
            <a:pPr lvl="1">
              <a:lnSpc>
                <a:spcPct val="150000"/>
              </a:lnSpc>
            </a:pPr>
            <a:r>
              <a:rPr lang="en-US" sz="2000" b="1" i="1" dirty="0" smtClean="0"/>
              <a:t>Blood volume</a:t>
            </a:r>
            <a:r>
              <a:rPr lang="en-US" sz="2000" dirty="0" smtClean="0"/>
              <a:t> increase by 30-40%.</a:t>
            </a:r>
          </a:p>
          <a:p>
            <a:pPr lvl="1">
              <a:lnSpc>
                <a:spcPct val="150000"/>
              </a:lnSpc>
            </a:pPr>
            <a:r>
              <a:rPr lang="en-US" sz="2000" b="1" i="1" dirty="0"/>
              <a:t>Extravascular volume</a:t>
            </a:r>
            <a:r>
              <a:rPr lang="en-US" sz="2000" dirty="0" smtClean="0"/>
              <a:t> increase during 2</a:t>
            </a:r>
            <a:r>
              <a:rPr lang="en-US" sz="2000" baseline="30000" dirty="0" smtClean="0"/>
              <a:t>nd</a:t>
            </a:r>
            <a:r>
              <a:rPr lang="en-US" sz="2000" dirty="0" smtClean="0"/>
              <a:t> and 3</a:t>
            </a:r>
            <a:r>
              <a:rPr lang="en-US" sz="2000" baseline="30000" dirty="0" smtClean="0"/>
              <a:t>rd</a:t>
            </a:r>
            <a:r>
              <a:rPr lang="en-US" sz="2000" dirty="0" smtClean="0"/>
              <a:t> trimester of pregnancy</a:t>
            </a:r>
            <a:r>
              <a:rPr lang="en-MY" sz="2000" dirty="0" smtClean="0"/>
              <a:t> which leads to decreased concentration of iron and some drugs.</a:t>
            </a:r>
          </a:p>
          <a:p>
            <a:pPr lvl="1">
              <a:lnSpc>
                <a:spcPct val="150000"/>
              </a:lnSpc>
            </a:pPr>
            <a:r>
              <a:rPr lang="en-US" sz="2000" b="1" i="1" dirty="0"/>
              <a:t>Renal function</a:t>
            </a:r>
            <a:r>
              <a:rPr lang="en-US" sz="2000" b="1" dirty="0" smtClean="0"/>
              <a:t> </a:t>
            </a:r>
            <a:r>
              <a:rPr lang="en-US" sz="2000" dirty="0" smtClean="0"/>
              <a:t>increases with improved renal blood flow (30%) and GFR (50%).</a:t>
            </a:r>
          </a:p>
          <a:p>
            <a:pPr lvl="1">
              <a:lnSpc>
                <a:spcPct val="150000"/>
              </a:lnSpc>
            </a:pPr>
            <a:r>
              <a:rPr lang="en-US" sz="2000" b="1" i="1" dirty="0"/>
              <a:t>Serum protein</a:t>
            </a:r>
            <a:r>
              <a:rPr lang="en-US" sz="2000" b="1" dirty="0" smtClean="0"/>
              <a:t> </a:t>
            </a:r>
            <a:r>
              <a:rPr lang="en-US" sz="2000" dirty="0" smtClean="0"/>
              <a:t>1-1.5 times lower.</a:t>
            </a:r>
          </a:p>
          <a:p>
            <a:pPr lvl="1">
              <a:lnSpc>
                <a:spcPct val="150000"/>
              </a:lnSpc>
            </a:pPr>
            <a:r>
              <a:rPr lang="en-US" sz="2000" dirty="0" smtClean="0"/>
              <a:t>Increased </a:t>
            </a:r>
            <a:r>
              <a:rPr lang="en-US" sz="2000" b="1" i="1" dirty="0"/>
              <a:t>cardiac output</a:t>
            </a:r>
            <a:r>
              <a:rPr lang="en-US" sz="2000" dirty="0" smtClean="0"/>
              <a:t> (32%) due to increased heart rate (10-15bpm).</a:t>
            </a:r>
          </a:p>
          <a:p>
            <a:pPr lvl="1">
              <a:lnSpc>
                <a:spcPct val="150000"/>
              </a:lnSpc>
            </a:pPr>
            <a:r>
              <a:rPr lang="en-US" sz="2000" b="1" i="1" dirty="0" smtClean="0"/>
              <a:t>Motility, </a:t>
            </a:r>
            <a:r>
              <a:rPr lang="en-US" sz="2000" b="1" i="1" dirty="0"/>
              <a:t>acidity and tone</a:t>
            </a:r>
            <a:r>
              <a:rPr lang="en-US" sz="2000" dirty="0" smtClean="0"/>
              <a:t> of GIT is decreased that might alter drug absorption or excretion.</a:t>
            </a:r>
          </a:p>
        </p:txBody>
      </p:sp>
      <p:sp>
        <p:nvSpPr>
          <p:cNvPr id="4" name="Slide Number Placeholder 3"/>
          <p:cNvSpPr>
            <a:spLocks noGrp="1"/>
          </p:cNvSpPr>
          <p:nvPr>
            <p:ph type="sldNum" sz="quarter" idx="12"/>
          </p:nvPr>
        </p:nvSpPr>
        <p:spPr/>
        <p:txBody>
          <a:bodyPr/>
          <a:lstStyle/>
          <a:p>
            <a:fld id="{0D0D2027-0B98-4B69-90EB-9A39D24E8E02}" type="slidenum">
              <a:rPr lang="en-US" smtClean="0"/>
              <a:pPr/>
              <a:t>38</a:t>
            </a:fld>
            <a:endParaRPr lang="en-US"/>
          </a:p>
        </p:txBody>
      </p:sp>
    </p:spTree>
    <p:extLst>
      <p:ext uri="{BB962C8B-B14F-4D97-AF65-F5344CB8AC3E}">
        <p14:creationId xmlns:p14="http://schemas.microsoft.com/office/powerpoint/2010/main" val="18117489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88640"/>
            <a:ext cx="8424936" cy="6408712"/>
          </a:xfrm>
        </p:spPr>
        <p:txBody>
          <a:bodyPr>
            <a:normAutofit/>
          </a:bodyPr>
          <a:lstStyle/>
          <a:p>
            <a:pPr marL="0" indent="0">
              <a:lnSpc>
                <a:spcPct val="70000"/>
              </a:lnSpc>
              <a:spcAft>
                <a:spcPts val="1200"/>
              </a:spcAft>
              <a:buNone/>
            </a:pPr>
            <a:r>
              <a:rPr lang="en-US" sz="3000" b="1" dirty="0" smtClean="0"/>
              <a:t>d. Fetal </a:t>
            </a:r>
            <a:r>
              <a:rPr lang="en-US" sz="3000" b="1" dirty="0"/>
              <a:t>development</a:t>
            </a:r>
          </a:p>
          <a:p>
            <a:pPr>
              <a:spcAft>
                <a:spcPts val="1200"/>
              </a:spcAft>
            </a:pPr>
            <a:r>
              <a:rPr lang="en-MY" sz="2400" dirty="0"/>
              <a:t>The </a:t>
            </a:r>
            <a:r>
              <a:rPr lang="en-MY" sz="2400" dirty="0" err="1"/>
              <a:t>fetus</a:t>
            </a:r>
            <a:r>
              <a:rPr lang="en-MY" sz="2400" dirty="0"/>
              <a:t>, which is exposed to any drugs circulating in </a:t>
            </a:r>
            <a:r>
              <a:rPr lang="en-MY" sz="2400" dirty="0" smtClean="0"/>
              <a:t>maternal blood</a:t>
            </a:r>
            <a:r>
              <a:rPr lang="en-MY" sz="2400" dirty="0"/>
              <a:t>, is very sensitive to drug effects </a:t>
            </a:r>
            <a:r>
              <a:rPr lang="en-MY" sz="2400" dirty="0">
                <a:solidFill>
                  <a:srgbClr val="FF0000"/>
                </a:solidFill>
              </a:rPr>
              <a:t>because it is small, has </a:t>
            </a:r>
            <a:r>
              <a:rPr lang="en-MY" sz="2400" u="sng" dirty="0" smtClean="0">
                <a:solidFill>
                  <a:srgbClr val="FF0000"/>
                </a:solidFill>
              </a:rPr>
              <a:t>few plasma </a:t>
            </a:r>
            <a:r>
              <a:rPr lang="en-MY" sz="2400" u="sng" dirty="0">
                <a:solidFill>
                  <a:srgbClr val="FF0000"/>
                </a:solidFill>
              </a:rPr>
              <a:t>proteins</a:t>
            </a:r>
            <a:r>
              <a:rPr lang="en-MY" sz="2400" dirty="0">
                <a:solidFill>
                  <a:srgbClr val="FF0000"/>
                </a:solidFill>
              </a:rPr>
              <a:t> that can bind drug molecules and has a </a:t>
            </a:r>
            <a:r>
              <a:rPr lang="en-MY" sz="2400" u="sng" dirty="0" smtClean="0">
                <a:solidFill>
                  <a:srgbClr val="FF0000"/>
                </a:solidFill>
              </a:rPr>
              <a:t>weak capacity </a:t>
            </a:r>
            <a:r>
              <a:rPr lang="en-MY" sz="2400" u="sng" dirty="0">
                <a:solidFill>
                  <a:srgbClr val="FF0000"/>
                </a:solidFill>
              </a:rPr>
              <a:t>for metabolizing and excreting drugs</a:t>
            </a:r>
            <a:r>
              <a:rPr lang="en-MY" sz="2400" dirty="0"/>
              <a:t>. </a:t>
            </a:r>
            <a:endParaRPr lang="en-MY" sz="2400" dirty="0" smtClean="0"/>
          </a:p>
          <a:p>
            <a:pPr>
              <a:spcAft>
                <a:spcPts val="1200"/>
              </a:spcAft>
            </a:pPr>
            <a:r>
              <a:rPr lang="en-MY" sz="2400" dirty="0" smtClean="0"/>
              <a:t>Once </a:t>
            </a:r>
            <a:r>
              <a:rPr lang="en-MY" sz="2400" dirty="0"/>
              <a:t>drug </a:t>
            </a:r>
            <a:r>
              <a:rPr lang="en-MY" sz="2400" dirty="0" smtClean="0"/>
              <a:t>molecules reach </a:t>
            </a:r>
            <a:r>
              <a:rPr lang="en-MY" sz="2400" dirty="0"/>
              <a:t>the </a:t>
            </a:r>
            <a:r>
              <a:rPr lang="en-MY" sz="2400" dirty="0" err="1"/>
              <a:t>fetus</a:t>
            </a:r>
            <a:r>
              <a:rPr lang="en-MY" sz="2400" dirty="0"/>
              <a:t>, they may cause teratogenicity (</a:t>
            </a:r>
            <a:r>
              <a:rPr lang="en-MY" sz="2400" dirty="0" smtClean="0"/>
              <a:t>anatomic malformations</a:t>
            </a:r>
            <a:r>
              <a:rPr lang="en-MY" sz="2400" dirty="0"/>
              <a:t>) or other ADRs </a:t>
            </a:r>
            <a:r>
              <a:rPr lang="en-MY" sz="2400" i="1" dirty="0"/>
              <a:t>(</a:t>
            </a:r>
            <a:r>
              <a:rPr lang="en-MY" sz="2400" i="1" dirty="0" err="1"/>
              <a:t>Brundage</a:t>
            </a:r>
            <a:r>
              <a:rPr lang="en-MY" sz="2400" i="1" dirty="0"/>
              <a:t>, 2002).</a:t>
            </a:r>
            <a:r>
              <a:rPr lang="en-MY" sz="2400" dirty="0"/>
              <a:t> </a:t>
            </a:r>
            <a:endParaRPr lang="en-MY" sz="2400" dirty="0" smtClean="0"/>
          </a:p>
          <a:p>
            <a:pPr>
              <a:spcAft>
                <a:spcPts val="1200"/>
              </a:spcAft>
            </a:pPr>
            <a:r>
              <a:rPr lang="en-MY" sz="2400" dirty="0" smtClean="0"/>
              <a:t>The </a:t>
            </a:r>
            <a:r>
              <a:rPr lang="en-MY" sz="2400" dirty="0"/>
              <a:t>effect of drugs on each trimester is different </a:t>
            </a:r>
            <a:r>
              <a:rPr lang="en-MY" sz="2400" dirty="0" smtClean="0"/>
              <a:t>depending on </a:t>
            </a:r>
            <a:r>
              <a:rPr lang="en-MY" sz="2400" dirty="0"/>
              <a:t>the degree of </a:t>
            </a:r>
            <a:r>
              <a:rPr lang="en-MY" sz="2400" dirty="0" err="1"/>
              <a:t>fetal</a:t>
            </a:r>
            <a:r>
              <a:rPr lang="en-MY" sz="2400" dirty="0"/>
              <a:t> development. </a:t>
            </a:r>
            <a:endParaRPr lang="en-MY" sz="2400" dirty="0" smtClean="0"/>
          </a:p>
          <a:p>
            <a:pPr lvl="1">
              <a:spcAft>
                <a:spcPts val="1200"/>
              </a:spcAft>
            </a:pPr>
            <a:r>
              <a:rPr lang="en-MY" sz="2000" b="1" dirty="0" smtClean="0"/>
              <a:t>Drug </a:t>
            </a:r>
            <a:r>
              <a:rPr lang="en-MY" sz="2000" b="1" dirty="0"/>
              <a:t>teratogenicity</a:t>
            </a:r>
            <a:r>
              <a:rPr lang="en-MY" sz="2000" dirty="0"/>
              <a:t> </a:t>
            </a:r>
            <a:r>
              <a:rPr lang="en-MY" sz="2000" dirty="0" smtClean="0"/>
              <a:t>is most </a:t>
            </a:r>
            <a:r>
              <a:rPr lang="en-MY" sz="2000" dirty="0"/>
              <a:t>likely to occur when drugs are taken during the ﬁrst </a:t>
            </a:r>
            <a:r>
              <a:rPr lang="en-MY" sz="2000" dirty="0" smtClean="0"/>
              <a:t>trimester of </a:t>
            </a:r>
            <a:r>
              <a:rPr lang="en-MY" sz="2000" dirty="0"/>
              <a:t>pregnancy, when </a:t>
            </a:r>
            <a:r>
              <a:rPr lang="en-MY" sz="2000" dirty="0" err="1"/>
              <a:t>fetal</a:t>
            </a:r>
            <a:r>
              <a:rPr lang="en-MY" sz="2000" dirty="0"/>
              <a:t> organs are formed (Holmes et al</a:t>
            </a:r>
            <a:r>
              <a:rPr lang="en-MY" sz="2000" dirty="0" smtClean="0"/>
              <a:t>., 2001</a:t>
            </a:r>
            <a:r>
              <a:rPr lang="en-MY" sz="2000" dirty="0"/>
              <a:t>). </a:t>
            </a:r>
            <a:endParaRPr lang="en-MY" sz="2000" dirty="0" smtClean="0"/>
          </a:p>
          <a:p>
            <a:pPr lvl="1">
              <a:spcAft>
                <a:spcPts val="1200"/>
              </a:spcAft>
            </a:pPr>
            <a:r>
              <a:rPr lang="en-MY" sz="2000" dirty="0" smtClean="0"/>
              <a:t>For </a:t>
            </a:r>
            <a:r>
              <a:rPr lang="en-MY" sz="2000" dirty="0"/>
              <a:t>drugs taken during the second and third </a:t>
            </a:r>
            <a:r>
              <a:rPr lang="en-MY" sz="2000" dirty="0" smtClean="0"/>
              <a:t>trimesters, ADRs </a:t>
            </a:r>
            <a:r>
              <a:rPr lang="en-MY" sz="2000" dirty="0"/>
              <a:t>are usually manifested in the </a:t>
            </a:r>
            <a:r>
              <a:rPr lang="en-MY" sz="2000" b="1" dirty="0"/>
              <a:t>neonate </a:t>
            </a:r>
            <a:r>
              <a:rPr lang="en-MY" sz="2000" dirty="0"/>
              <a:t>(birth to 1 </a:t>
            </a:r>
            <a:r>
              <a:rPr lang="en-MY" sz="2000" dirty="0" smtClean="0"/>
              <a:t>month) or </a:t>
            </a:r>
            <a:r>
              <a:rPr lang="en-MY" sz="2000" b="1" dirty="0"/>
              <a:t>infant</a:t>
            </a:r>
            <a:r>
              <a:rPr lang="en-MY" sz="2000" dirty="0"/>
              <a:t> (1 month to 1 year) as growth retardation, </a:t>
            </a:r>
            <a:r>
              <a:rPr lang="en-MY" sz="2000" dirty="0" smtClean="0"/>
              <a:t>respiratory problems</a:t>
            </a:r>
            <a:r>
              <a:rPr lang="en-MY" sz="2000" dirty="0"/>
              <a:t>, infection, or bleeding</a:t>
            </a:r>
            <a:r>
              <a:rPr lang="en-MY" sz="2000" dirty="0" smtClean="0"/>
              <a:t>.</a:t>
            </a:r>
            <a:endParaRPr lang="en-MY" sz="20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39</a:t>
            </a:fld>
            <a:endParaRPr lang="en-US"/>
          </a:p>
        </p:txBody>
      </p:sp>
    </p:spTree>
    <p:extLst>
      <p:ext uri="{BB962C8B-B14F-4D97-AF65-F5344CB8AC3E}">
        <p14:creationId xmlns:p14="http://schemas.microsoft.com/office/powerpoint/2010/main" val="6727713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7213"/>
            <a:ext cx="7886700" cy="1325563"/>
          </a:xfrm>
        </p:spPr>
        <p:txBody>
          <a:bodyPr>
            <a:normAutofit/>
          </a:bodyPr>
          <a:lstStyle/>
          <a:p>
            <a:pPr algn="ctr"/>
            <a:r>
              <a:rPr lang="en-US" sz="3600" b="1" dirty="0" smtClean="0">
                <a:solidFill>
                  <a:srgbClr val="C00000"/>
                </a:solidFill>
                <a:cs typeface="Aharoni" pitchFamily="2" charset="-79"/>
              </a:rPr>
              <a:t>1. Introduction</a:t>
            </a:r>
            <a:endParaRPr lang="en-US" dirty="0"/>
          </a:p>
        </p:txBody>
      </p:sp>
      <p:sp>
        <p:nvSpPr>
          <p:cNvPr id="3" name="Content Placeholder 2"/>
          <p:cNvSpPr>
            <a:spLocks noGrp="1"/>
          </p:cNvSpPr>
          <p:nvPr>
            <p:ph idx="1"/>
          </p:nvPr>
        </p:nvSpPr>
        <p:spPr>
          <a:xfrm>
            <a:off x="539552" y="1196752"/>
            <a:ext cx="8352928" cy="5400600"/>
          </a:xfrm>
        </p:spPr>
        <p:txBody>
          <a:bodyPr>
            <a:noAutofit/>
          </a:bodyPr>
          <a:lstStyle/>
          <a:p>
            <a:pPr marL="0" indent="0">
              <a:lnSpc>
                <a:spcPct val="150000"/>
              </a:lnSpc>
              <a:buNone/>
            </a:pPr>
            <a:r>
              <a:rPr lang="en-US" sz="2800" b="1" dirty="0" smtClean="0"/>
              <a:t>Pharmacovigilance</a:t>
            </a:r>
          </a:p>
          <a:p>
            <a:pPr lvl="1">
              <a:lnSpc>
                <a:spcPct val="150000"/>
              </a:lnSpc>
              <a:spcAft>
                <a:spcPts val="1200"/>
              </a:spcAft>
            </a:pPr>
            <a:r>
              <a:rPr lang="en-US" sz="2800" dirty="0" smtClean="0"/>
              <a:t>Derived from two words;</a:t>
            </a:r>
          </a:p>
          <a:p>
            <a:pPr lvl="1">
              <a:lnSpc>
                <a:spcPct val="150000"/>
              </a:lnSpc>
              <a:spcAft>
                <a:spcPts val="1200"/>
              </a:spcAft>
              <a:buNone/>
            </a:pPr>
            <a:r>
              <a:rPr lang="en-US" sz="2800" dirty="0" smtClean="0"/>
              <a:t>    </a:t>
            </a:r>
            <a:r>
              <a:rPr lang="en-US" sz="2800" dirty="0" err="1" smtClean="0"/>
              <a:t>pharmakon</a:t>
            </a:r>
            <a:r>
              <a:rPr lang="en-US" sz="2800" dirty="0" smtClean="0"/>
              <a:t> (Greek – drug)</a:t>
            </a:r>
          </a:p>
          <a:p>
            <a:pPr lvl="1">
              <a:lnSpc>
                <a:spcPct val="150000"/>
              </a:lnSpc>
              <a:spcAft>
                <a:spcPts val="1200"/>
              </a:spcAft>
              <a:buNone/>
            </a:pPr>
            <a:r>
              <a:rPr lang="en-US" sz="2800" dirty="0" smtClean="0"/>
              <a:t>    </a:t>
            </a:r>
            <a:r>
              <a:rPr lang="en-US" sz="2800" dirty="0" err="1" smtClean="0"/>
              <a:t>vigilare</a:t>
            </a:r>
            <a:r>
              <a:rPr lang="en-US" sz="2800" dirty="0" smtClean="0"/>
              <a:t> (Latin – to keep watch)</a:t>
            </a:r>
            <a:endParaRPr lang="en-US" sz="2800" dirty="0"/>
          </a:p>
          <a:p>
            <a:pPr lvl="1">
              <a:lnSpc>
                <a:spcPct val="150000"/>
              </a:lnSpc>
              <a:spcAft>
                <a:spcPts val="1200"/>
              </a:spcAft>
              <a:buNone/>
            </a:pPr>
            <a:r>
              <a:rPr lang="en-US" sz="2800" dirty="0" smtClean="0"/>
              <a:t>WHO defines pharmacovigilance as </a:t>
            </a:r>
            <a:r>
              <a:rPr lang="en-US" sz="2800" i="1" dirty="0" smtClean="0"/>
              <a:t>“the detection, assessment and prevention of adverse drug effects in humans (WHO 1998)”.</a:t>
            </a:r>
          </a:p>
        </p:txBody>
      </p:sp>
      <p:sp>
        <p:nvSpPr>
          <p:cNvPr id="4" name="Slide Number Placeholder 3"/>
          <p:cNvSpPr>
            <a:spLocks noGrp="1"/>
          </p:cNvSpPr>
          <p:nvPr>
            <p:ph type="sldNum" sz="quarter" idx="12"/>
          </p:nvPr>
        </p:nvSpPr>
        <p:spPr/>
        <p:txBody>
          <a:bodyPr/>
          <a:lstStyle/>
          <a:p>
            <a:fld id="{0D0D2027-0B98-4B69-90EB-9A39D24E8E02}"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40</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993283923"/>
              </p:ext>
            </p:extLst>
          </p:nvPr>
        </p:nvGraphicFramePr>
        <p:xfrm>
          <a:off x="179512" y="129313"/>
          <a:ext cx="8712968" cy="6610134"/>
        </p:xfrm>
        <a:graphic>
          <a:graphicData uri="http://schemas.openxmlformats.org/drawingml/2006/table">
            <a:tbl>
              <a:tblPr/>
              <a:tblGrid>
                <a:gridCol w="2313177">
                  <a:extLst>
                    <a:ext uri="{9D8B030D-6E8A-4147-A177-3AD203B41FA5}">
                      <a16:colId xmlns:a16="http://schemas.microsoft.com/office/drawing/2014/main" val="20000"/>
                    </a:ext>
                  </a:extLst>
                </a:gridCol>
                <a:gridCol w="6399791">
                  <a:extLst>
                    <a:ext uri="{9D8B030D-6E8A-4147-A177-3AD203B41FA5}">
                      <a16:colId xmlns:a16="http://schemas.microsoft.com/office/drawing/2014/main" val="20001"/>
                    </a:ext>
                  </a:extLst>
                </a:gridCol>
              </a:tblGrid>
              <a:tr h="523263">
                <a:tc>
                  <a:txBody>
                    <a:bodyPr/>
                    <a:lstStyle/>
                    <a:p>
                      <a:pPr algn="ctr"/>
                      <a:r>
                        <a:rPr lang="en-MY" sz="1600" b="1" dirty="0" smtClean="0">
                          <a:solidFill>
                            <a:srgbClr val="FF0000"/>
                          </a:solidFill>
                          <a:effectLst/>
                        </a:rPr>
                        <a:t>PREGNANCY CATEGORY</a:t>
                      </a:r>
                      <a:endParaRPr lang="en-MY" sz="1600" b="1" dirty="0">
                        <a:solidFill>
                          <a:srgbClr val="FF0000"/>
                        </a:solidFill>
                        <a:effectLst/>
                      </a:endParaRP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pPr algn="ctr"/>
                      <a:r>
                        <a:rPr lang="en-MY" sz="1600" b="1" dirty="0" smtClean="0">
                          <a:solidFill>
                            <a:srgbClr val="FF0000"/>
                          </a:solidFill>
                          <a:effectLst/>
                        </a:rPr>
                        <a:t>DESCRIPTION</a:t>
                      </a:r>
                      <a:endParaRPr lang="en-MY" sz="1600" b="1" dirty="0">
                        <a:solidFill>
                          <a:srgbClr val="FF0000"/>
                        </a:solidFill>
                        <a:effectLst/>
                      </a:endParaRP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1053078">
                <a:tc>
                  <a:txBody>
                    <a:bodyPr/>
                    <a:lstStyle/>
                    <a:p>
                      <a:pPr algn="ctr"/>
                      <a:r>
                        <a:rPr lang="en-MY" sz="1600" dirty="0">
                          <a:effectLst/>
                        </a:rPr>
                        <a:t>A</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b="1" dirty="0">
                          <a:effectLst/>
                        </a:rPr>
                        <a:t>No risk in controlled human studies:</a:t>
                      </a:r>
                      <a:r>
                        <a:rPr lang="en-MY" sz="1600" dirty="0">
                          <a:effectLst/>
                        </a:rPr>
                        <a:t> Adequate and well-controlled human studies have failed to demonstrate a risk to the </a:t>
                      </a:r>
                      <a:r>
                        <a:rPr lang="en-MY" sz="1600" dirty="0" err="1">
                          <a:effectLst/>
                        </a:rPr>
                        <a:t>fetus</a:t>
                      </a:r>
                      <a:r>
                        <a:rPr lang="en-MY" sz="1600" dirty="0">
                          <a:effectLst/>
                        </a:rPr>
                        <a:t> in the first trimester of pregnancy (and there is no evidence of risk in later trimesters).</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1"/>
                  </a:ext>
                </a:extLst>
              </a:tr>
              <a:tr h="1302644">
                <a:tc>
                  <a:txBody>
                    <a:bodyPr/>
                    <a:lstStyle/>
                    <a:p>
                      <a:pPr algn="ctr"/>
                      <a:r>
                        <a:rPr lang="en-MY" sz="1600">
                          <a:effectLst/>
                        </a:rPr>
                        <a:t>B</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b="1" dirty="0">
                          <a:effectLst/>
                        </a:rPr>
                        <a:t>No risk in other studies:</a:t>
                      </a:r>
                      <a:r>
                        <a:rPr lang="en-MY" sz="1600" dirty="0">
                          <a:effectLst/>
                        </a:rPr>
                        <a:t> Animal reproduction studies have failed to demonstrate a risk to the </a:t>
                      </a:r>
                      <a:r>
                        <a:rPr lang="en-MY" sz="1600" dirty="0" err="1">
                          <a:effectLst/>
                        </a:rPr>
                        <a:t>fetus</a:t>
                      </a:r>
                      <a:r>
                        <a:rPr lang="en-MY" sz="1600" dirty="0">
                          <a:effectLst/>
                        </a:rPr>
                        <a:t> and there are no adequate and well-controlled studies in pregnant women OR Animal studies have shown an adverse effect, but adequate and well-controlled studies in pregnant women have failed to demonstrate a risk to the </a:t>
                      </a:r>
                      <a:r>
                        <a:rPr lang="en-MY" sz="1600" dirty="0" err="1">
                          <a:effectLst/>
                        </a:rPr>
                        <a:t>fetus</a:t>
                      </a:r>
                      <a:r>
                        <a:rPr lang="en-MY" sz="1600" dirty="0">
                          <a:effectLst/>
                        </a:rPr>
                        <a:t> in any trimester.</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2"/>
                  </a:ext>
                </a:extLst>
              </a:tr>
              <a:tr h="1053078">
                <a:tc>
                  <a:txBody>
                    <a:bodyPr/>
                    <a:lstStyle/>
                    <a:p>
                      <a:pPr algn="ctr"/>
                      <a:r>
                        <a:rPr lang="en-MY" sz="1600">
                          <a:effectLst/>
                        </a:rPr>
                        <a:t>C</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b="1" dirty="0">
                          <a:effectLst/>
                        </a:rPr>
                        <a:t>Risk not ruled out:</a:t>
                      </a:r>
                      <a:r>
                        <a:rPr lang="en-MY" sz="1600" dirty="0">
                          <a:effectLst/>
                        </a:rPr>
                        <a:t> Animal reproduction studies have shown an adverse effect on the </a:t>
                      </a:r>
                      <a:r>
                        <a:rPr lang="en-MY" sz="1600" dirty="0" err="1">
                          <a:effectLst/>
                        </a:rPr>
                        <a:t>fetus</a:t>
                      </a:r>
                      <a:r>
                        <a:rPr lang="en-MY" sz="1600" dirty="0">
                          <a:effectLst/>
                        </a:rPr>
                        <a:t> and there are no adequate and well-controlled studies in humans, but potential benefits may warrant use of the drug in pregnant women despite potential risks.</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3"/>
                  </a:ext>
                </a:extLst>
              </a:tr>
              <a:tr h="1053078">
                <a:tc>
                  <a:txBody>
                    <a:bodyPr/>
                    <a:lstStyle/>
                    <a:p>
                      <a:pPr algn="ctr"/>
                      <a:r>
                        <a:rPr lang="en-MY" sz="1600">
                          <a:effectLst/>
                        </a:rPr>
                        <a:t>D</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b="1" dirty="0">
                          <a:effectLst/>
                        </a:rPr>
                        <a:t>Positive evidence of risk:</a:t>
                      </a:r>
                      <a:r>
                        <a:rPr lang="en-MY" sz="1600" dirty="0">
                          <a:effectLst/>
                        </a:rPr>
                        <a:t> There is positive evidence of human </a:t>
                      </a:r>
                      <a:r>
                        <a:rPr lang="en-MY" sz="1600" dirty="0" err="1">
                          <a:effectLst/>
                        </a:rPr>
                        <a:t>fetal</a:t>
                      </a:r>
                      <a:r>
                        <a:rPr lang="en-MY" sz="1600" dirty="0">
                          <a:effectLst/>
                        </a:rPr>
                        <a:t> risk based on adverse reaction data from investigational or marketing experience or studies in humans, but potential benefits may warrant use of the drug in pregnant women despite potential risks.</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4"/>
                  </a:ext>
                </a:extLst>
              </a:tr>
              <a:tr h="1302644">
                <a:tc>
                  <a:txBody>
                    <a:bodyPr/>
                    <a:lstStyle/>
                    <a:p>
                      <a:pPr algn="ctr"/>
                      <a:r>
                        <a:rPr lang="en-MY" sz="1600">
                          <a:effectLst/>
                        </a:rPr>
                        <a:t>X</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b="1" dirty="0">
                          <a:effectLst/>
                        </a:rPr>
                        <a:t>Contraindicated in Pregnancy:</a:t>
                      </a:r>
                      <a:r>
                        <a:rPr lang="en-MY" sz="1600" dirty="0">
                          <a:effectLst/>
                        </a:rPr>
                        <a:t> Studies in animals or humans have demonstrated </a:t>
                      </a:r>
                      <a:r>
                        <a:rPr lang="en-MY" sz="1600" dirty="0" err="1">
                          <a:effectLst/>
                        </a:rPr>
                        <a:t>fetal</a:t>
                      </a:r>
                      <a:r>
                        <a:rPr lang="en-MY" sz="1600" dirty="0">
                          <a:effectLst/>
                        </a:rPr>
                        <a:t> abnormalities and/or there is positive evidence of human </a:t>
                      </a:r>
                      <a:r>
                        <a:rPr lang="en-MY" sz="1600" dirty="0" err="1">
                          <a:effectLst/>
                        </a:rPr>
                        <a:t>fetal</a:t>
                      </a:r>
                      <a:r>
                        <a:rPr lang="en-MY" sz="1600" dirty="0">
                          <a:effectLst/>
                        </a:rPr>
                        <a:t> risk based on adverse reaction data from investigational or marketing experience, and the risks involved in use of the drug in pregnant women clearly outweigh potential benefits.</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5"/>
                  </a:ext>
                </a:extLst>
              </a:tr>
              <a:tr h="304378">
                <a:tc>
                  <a:txBody>
                    <a:bodyPr/>
                    <a:lstStyle/>
                    <a:p>
                      <a:pPr algn="ctr"/>
                      <a:r>
                        <a:rPr lang="en-MY" sz="1600">
                          <a:effectLst/>
                        </a:rPr>
                        <a:t>N</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2F2F2"/>
                    </a:solidFill>
                  </a:tcPr>
                </a:tc>
                <a:tc>
                  <a:txBody>
                    <a:bodyPr/>
                    <a:lstStyle/>
                    <a:p>
                      <a:r>
                        <a:rPr lang="en-MY" sz="1600" dirty="0">
                          <a:effectLst/>
                        </a:rPr>
                        <a:t>FDA has not yet classified the drug into a specified pregnancy category.</a:t>
                      </a:r>
                    </a:p>
                  </a:txBody>
                  <a:tcPr marL="53555" marR="53555" marT="26777" marB="26777" anchor="ctr">
                    <a:lnL w="9525" cap="flat" cmpd="sng" algn="ctr">
                      <a:solidFill>
                        <a:srgbClr val="AAAAAA"/>
                      </a:solidFill>
                      <a:prstDash val="solid"/>
                      <a:round/>
                      <a:headEnd type="none" w="med" len="med"/>
                      <a:tailEnd type="none" w="med" len="med"/>
                    </a:lnL>
                    <a:lnR w="9525" cap="flat" cmpd="sng" algn="ctr">
                      <a:solidFill>
                        <a:srgbClr val="AAAAAA"/>
                      </a:solidFill>
                      <a:prstDash val="solid"/>
                      <a:round/>
                      <a:headEnd type="none" w="med" len="med"/>
                      <a:tailEnd type="none" w="med" len="med"/>
                    </a:lnR>
                    <a:lnT w="9525" cap="flat" cmpd="sng" algn="ctr">
                      <a:solidFill>
                        <a:srgbClr val="AAAAAA"/>
                      </a:solidFill>
                      <a:prstDash val="solid"/>
                      <a:round/>
                      <a:headEnd type="none" w="med" len="med"/>
                      <a:tailEnd type="none" w="med" len="med"/>
                    </a:lnT>
                    <a:lnB w="9525" cap="flat" cmpd="sng" algn="ctr">
                      <a:solidFill>
                        <a:srgbClr val="AAAAAA"/>
                      </a:solidFill>
                      <a:prstDash val="solid"/>
                      <a:round/>
                      <a:headEnd type="none" w="med" len="med"/>
                      <a:tailEnd type="none" w="med" len="med"/>
                    </a:lnB>
                    <a:solidFill>
                      <a:srgbClr val="F9F9F9"/>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70893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28650" y="332656"/>
            <a:ext cx="7886700" cy="5844307"/>
          </a:xfrm>
        </p:spPr>
        <p:txBody>
          <a:bodyPr>
            <a:normAutofit/>
          </a:bodyPr>
          <a:lstStyle/>
          <a:p>
            <a:pPr marL="0" indent="0">
              <a:lnSpc>
                <a:spcPct val="80000"/>
              </a:lnSpc>
              <a:buNone/>
            </a:pPr>
            <a:r>
              <a:rPr lang="en-MY" sz="3000" b="1" dirty="0" smtClean="0"/>
              <a:t>e. Creatinine </a:t>
            </a:r>
            <a:r>
              <a:rPr lang="en-MY" sz="3000" b="1" dirty="0"/>
              <a:t>clearance</a:t>
            </a:r>
          </a:p>
          <a:p>
            <a:pPr algn="just">
              <a:lnSpc>
                <a:spcPct val="150000"/>
              </a:lnSpc>
            </a:pPr>
            <a:r>
              <a:rPr lang="en-MY" sz="2400" dirty="0" smtClean="0"/>
              <a:t>Creatinine </a:t>
            </a:r>
            <a:r>
              <a:rPr lang="en-MY" sz="2400" dirty="0"/>
              <a:t>clearance reﬂects the function of the kidneys </a:t>
            </a:r>
            <a:r>
              <a:rPr lang="en-MY" sz="2400" dirty="0" smtClean="0"/>
              <a:t>which are </a:t>
            </a:r>
            <a:r>
              <a:rPr lang="en-MY" sz="2400" dirty="0"/>
              <a:t>responsible for the excretion of many drugs. Any change </a:t>
            </a:r>
            <a:r>
              <a:rPr lang="en-MY" sz="2400" dirty="0" smtClean="0"/>
              <a:t>in the </a:t>
            </a:r>
            <a:r>
              <a:rPr lang="en-MY" sz="2400" dirty="0"/>
              <a:t>renal proﬁle might increase drug toxicity or decrease </a:t>
            </a:r>
            <a:r>
              <a:rPr lang="en-MY" sz="2400" dirty="0" smtClean="0"/>
              <a:t>therapeutic effect.</a:t>
            </a:r>
          </a:p>
          <a:p>
            <a:pPr lvl="1" algn="just">
              <a:lnSpc>
                <a:spcPct val="150000"/>
              </a:lnSpc>
            </a:pPr>
            <a:r>
              <a:rPr lang="en-MY" sz="2400" dirty="0" smtClean="0"/>
              <a:t>Lithium (narrow therapeutic index).</a:t>
            </a:r>
          </a:p>
          <a:p>
            <a:pPr lvl="1" algn="just">
              <a:lnSpc>
                <a:spcPct val="150000"/>
              </a:lnSpc>
            </a:pPr>
            <a:r>
              <a:rPr lang="en-US" sz="2400" dirty="0" smtClean="0"/>
              <a:t>Phenytoin </a:t>
            </a:r>
            <a:r>
              <a:rPr lang="en-MY" sz="2400" dirty="0"/>
              <a:t>(narrow therapeutic index</a:t>
            </a:r>
            <a:r>
              <a:rPr lang="en-MY" sz="2400" dirty="0" smtClean="0"/>
              <a:t>).</a:t>
            </a:r>
          </a:p>
          <a:p>
            <a:pPr lvl="1" algn="just">
              <a:lnSpc>
                <a:spcPct val="150000"/>
              </a:lnSpc>
            </a:pPr>
            <a:r>
              <a:rPr lang="en-MY" sz="2400" dirty="0" smtClean="0"/>
              <a:t>Gentamycin </a:t>
            </a:r>
            <a:r>
              <a:rPr lang="en-MY" sz="2400" dirty="0"/>
              <a:t>(narrow therapeutic index</a:t>
            </a:r>
            <a:r>
              <a:rPr lang="en-MY" sz="2400" dirty="0" smtClean="0"/>
              <a:t>).</a:t>
            </a:r>
          </a:p>
          <a:p>
            <a:pPr lvl="1" algn="just">
              <a:lnSpc>
                <a:spcPct val="150000"/>
              </a:lnSpc>
            </a:pPr>
            <a:r>
              <a:rPr lang="en-MY" sz="2400" dirty="0" smtClean="0"/>
              <a:t>Allopurinol (intermediate </a:t>
            </a:r>
            <a:r>
              <a:rPr lang="en-MY" sz="2400" dirty="0"/>
              <a:t>therapeutic index</a:t>
            </a:r>
            <a:r>
              <a:rPr lang="en-MY" sz="2400" dirty="0" smtClean="0"/>
              <a:t>).</a:t>
            </a:r>
          </a:p>
          <a:p>
            <a:pPr lvl="1" algn="just">
              <a:lnSpc>
                <a:spcPct val="150000"/>
              </a:lnSpc>
            </a:pPr>
            <a:r>
              <a:rPr lang="en-MY" sz="2400" dirty="0" smtClean="0"/>
              <a:t>Penicillin (wider </a:t>
            </a:r>
            <a:r>
              <a:rPr lang="en-MY" sz="2400" dirty="0"/>
              <a:t>therapeutic index</a:t>
            </a:r>
            <a:r>
              <a:rPr lang="en-MY" sz="2400" dirty="0" smtClean="0"/>
              <a:t>).</a:t>
            </a:r>
            <a:endParaRPr lang="en-MY" sz="2400" dirty="0"/>
          </a:p>
          <a:p>
            <a:pPr lvl="1" algn="just">
              <a:lnSpc>
                <a:spcPct val="150000"/>
              </a:lnSpc>
            </a:pPr>
            <a:endParaRPr lang="en-MY" sz="2400" dirty="0"/>
          </a:p>
        </p:txBody>
      </p:sp>
      <p:sp>
        <p:nvSpPr>
          <p:cNvPr id="2" name="Slide Number Placeholder 1"/>
          <p:cNvSpPr>
            <a:spLocks noGrp="1"/>
          </p:cNvSpPr>
          <p:nvPr>
            <p:ph type="sldNum" sz="quarter" idx="12"/>
          </p:nvPr>
        </p:nvSpPr>
        <p:spPr/>
        <p:txBody>
          <a:bodyPr/>
          <a:lstStyle/>
          <a:p>
            <a:fld id="{0D0D2027-0B98-4B69-90EB-9A39D24E8E02}" type="slidenum">
              <a:rPr lang="en-US" smtClean="0"/>
              <a:pPr/>
              <a:t>41</a:t>
            </a:fld>
            <a:endParaRPr lang="en-US"/>
          </a:p>
        </p:txBody>
      </p:sp>
    </p:spTree>
    <p:extLst>
      <p:ext uri="{BB962C8B-B14F-4D97-AF65-F5344CB8AC3E}">
        <p14:creationId xmlns:p14="http://schemas.microsoft.com/office/powerpoint/2010/main" val="36958109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5626" y="332656"/>
            <a:ext cx="8119814" cy="6192688"/>
          </a:xfrm>
        </p:spPr>
        <p:txBody>
          <a:bodyPr>
            <a:normAutofit fontScale="92500" lnSpcReduction="10000"/>
          </a:bodyPr>
          <a:lstStyle/>
          <a:p>
            <a:pPr marL="0" indent="0">
              <a:lnSpc>
                <a:spcPct val="80000"/>
              </a:lnSpc>
              <a:spcAft>
                <a:spcPts val="1200"/>
              </a:spcAft>
              <a:buNone/>
            </a:pPr>
            <a:r>
              <a:rPr lang="en-US" sz="3200" b="1" dirty="0" smtClean="0"/>
              <a:t>f. Allergy</a:t>
            </a:r>
            <a:endParaRPr lang="en-US" sz="3200" b="1" dirty="0"/>
          </a:p>
          <a:p>
            <a:pPr>
              <a:lnSpc>
                <a:spcPct val="150000"/>
              </a:lnSpc>
            </a:pPr>
            <a:r>
              <a:rPr lang="en-MY" sz="2400" dirty="0"/>
              <a:t>Drug independent cross-reactive antigens can induce </a:t>
            </a:r>
            <a:r>
              <a:rPr lang="en-MY" sz="2400" dirty="0" smtClean="0"/>
              <a:t>sensitizations, which </a:t>
            </a:r>
            <a:r>
              <a:rPr lang="en-MY" sz="2400" dirty="0"/>
              <a:t>can manifest as a drug </a:t>
            </a:r>
            <a:r>
              <a:rPr lang="en-MY" sz="2400" dirty="0" smtClean="0"/>
              <a:t>allergy</a:t>
            </a:r>
            <a:r>
              <a:rPr lang="en-MY" sz="2400" dirty="0"/>
              <a:t> </a:t>
            </a:r>
            <a:r>
              <a:rPr lang="en-MY" sz="2400" i="1" dirty="0" smtClean="0"/>
              <a:t>(Chung et </a:t>
            </a:r>
            <a:r>
              <a:rPr lang="en-MY" sz="2400" i="1" dirty="0"/>
              <a:t>al., 2008)</a:t>
            </a:r>
            <a:r>
              <a:rPr lang="en-MY" sz="2400" dirty="0"/>
              <a:t>. </a:t>
            </a:r>
            <a:endParaRPr lang="en-MY" sz="2400" dirty="0" smtClean="0"/>
          </a:p>
          <a:p>
            <a:pPr>
              <a:lnSpc>
                <a:spcPct val="150000"/>
              </a:lnSpc>
            </a:pPr>
            <a:r>
              <a:rPr lang="en-MY" sz="2400" dirty="0" smtClean="0"/>
              <a:t>After </a:t>
            </a:r>
            <a:r>
              <a:rPr lang="en-MY" sz="2400" dirty="0"/>
              <a:t>primary sensitization to a causative drug, </a:t>
            </a:r>
            <a:r>
              <a:rPr lang="en-MY" sz="2400" dirty="0" smtClean="0"/>
              <a:t>a second </a:t>
            </a:r>
            <a:r>
              <a:rPr lang="en-MY" sz="2400" dirty="0"/>
              <a:t>exposure causes affected T cells and antibodies to </a:t>
            </a:r>
            <a:r>
              <a:rPr lang="en-MY" sz="2400" dirty="0" smtClean="0"/>
              <a:t>enter the </a:t>
            </a:r>
            <a:r>
              <a:rPr lang="en-MY" sz="2400" dirty="0"/>
              <a:t>elicitation phase, corresponding to the </a:t>
            </a:r>
            <a:r>
              <a:rPr lang="en-MY" sz="2400" b="1" dirty="0"/>
              <a:t>type I to IV </a:t>
            </a:r>
            <a:r>
              <a:rPr lang="en-MY" sz="2400" b="1" dirty="0" smtClean="0"/>
              <a:t>immune reactions </a:t>
            </a:r>
            <a:r>
              <a:rPr lang="en-MY" sz="2400" i="1" dirty="0"/>
              <a:t>(</a:t>
            </a:r>
            <a:r>
              <a:rPr lang="en-MY" sz="2400" i="1" dirty="0" err="1"/>
              <a:t>Gell</a:t>
            </a:r>
            <a:r>
              <a:rPr lang="en-MY" sz="2400" i="1" dirty="0"/>
              <a:t> and Coombs Classiﬁcation). </a:t>
            </a:r>
            <a:endParaRPr lang="en-MY" sz="2400" i="1" dirty="0" smtClean="0"/>
          </a:p>
          <a:p>
            <a:pPr>
              <a:lnSpc>
                <a:spcPct val="150000"/>
              </a:lnSpc>
            </a:pPr>
            <a:r>
              <a:rPr lang="en-MY" sz="2400" dirty="0" smtClean="0"/>
              <a:t>Most </a:t>
            </a:r>
            <a:r>
              <a:rPr lang="en-MY" sz="2400" dirty="0"/>
              <a:t>of the </a:t>
            </a:r>
            <a:r>
              <a:rPr lang="en-MY" sz="2400" dirty="0" smtClean="0"/>
              <a:t>drug allergies </a:t>
            </a:r>
            <a:r>
              <a:rPr lang="en-MY" sz="2400" dirty="0"/>
              <a:t>observed are type I or IV reactions; type II and </a:t>
            </a:r>
            <a:r>
              <a:rPr lang="en-MY" sz="2400" dirty="0" smtClean="0"/>
              <a:t>III reactions </a:t>
            </a:r>
            <a:r>
              <a:rPr lang="en-MY" sz="2400" dirty="0"/>
              <a:t>are only encountered infrequently (</a:t>
            </a:r>
            <a:r>
              <a:rPr lang="en-MY" sz="2400" dirty="0" err="1"/>
              <a:t>Harboe</a:t>
            </a:r>
            <a:r>
              <a:rPr lang="en-MY" sz="2400" dirty="0"/>
              <a:t> et al</a:t>
            </a:r>
            <a:r>
              <a:rPr lang="en-MY" sz="2400" dirty="0" smtClean="0"/>
              <a:t>., 2007</a:t>
            </a:r>
            <a:r>
              <a:rPr lang="en-MY" sz="2400" dirty="0"/>
              <a:t>). </a:t>
            </a:r>
            <a:endParaRPr lang="en-MY" sz="2400" dirty="0" smtClean="0"/>
          </a:p>
          <a:p>
            <a:pPr>
              <a:lnSpc>
                <a:spcPct val="150000"/>
              </a:lnSpc>
            </a:pPr>
            <a:r>
              <a:rPr lang="en-MY" sz="2400" dirty="0"/>
              <a:t>Frequently, the drugs </a:t>
            </a:r>
            <a:r>
              <a:rPr lang="en-MY" sz="2400" dirty="0" smtClean="0"/>
              <a:t>involved are </a:t>
            </a:r>
            <a:r>
              <a:rPr lang="en-MY" sz="2400" b="1" dirty="0" err="1"/>
              <a:t>sulfa</a:t>
            </a:r>
            <a:r>
              <a:rPr lang="en-MY" sz="2400" b="1" dirty="0"/>
              <a:t> antibiotics and b-lactams </a:t>
            </a:r>
            <a:r>
              <a:rPr lang="en-MY" sz="2400" i="1" dirty="0"/>
              <a:t>(Ebert et al., 2005).</a:t>
            </a:r>
          </a:p>
        </p:txBody>
      </p:sp>
      <p:sp>
        <p:nvSpPr>
          <p:cNvPr id="4" name="Slide Number Placeholder 3"/>
          <p:cNvSpPr>
            <a:spLocks noGrp="1"/>
          </p:cNvSpPr>
          <p:nvPr>
            <p:ph type="sldNum" sz="quarter" idx="12"/>
          </p:nvPr>
        </p:nvSpPr>
        <p:spPr/>
        <p:txBody>
          <a:bodyPr/>
          <a:lstStyle/>
          <a:p>
            <a:fld id="{0D0D2027-0B98-4B69-90EB-9A39D24E8E02}" type="slidenum">
              <a:rPr lang="en-US" smtClean="0"/>
              <a:pPr/>
              <a:t>42</a:t>
            </a:fld>
            <a:endParaRPr lang="en-US"/>
          </a:p>
        </p:txBody>
      </p:sp>
    </p:spTree>
    <p:extLst>
      <p:ext uri="{BB962C8B-B14F-4D97-AF65-F5344CB8AC3E}">
        <p14:creationId xmlns:p14="http://schemas.microsoft.com/office/powerpoint/2010/main" val="8238039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332656"/>
            <a:ext cx="7886700" cy="6264696"/>
          </a:xfrm>
        </p:spPr>
        <p:txBody>
          <a:bodyPr>
            <a:normAutofit fontScale="92500" lnSpcReduction="10000"/>
          </a:bodyPr>
          <a:lstStyle/>
          <a:p>
            <a:pPr marL="0" indent="0">
              <a:lnSpc>
                <a:spcPct val="80000"/>
              </a:lnSpc>
              <a:buNone/>
            </a:pPr>
            <a:r>
              <a:rPr lang="en-US" sz="3200" b="1" dirty="0" smtClean="0"/>
              <a:t>g. Water </a:t>
            </a:r>
            <a:r>
              <a:rPr lang="en-US" sz="3200" b="1" dirty="0"/>
              <a:t>content and fat distribution</a:t>
            </a:r>
          </a:p>
          <a:p>
            <a:pPr>
              <a:lnSpc>
                <a:spcPct val="150000"/>
              </a:lnSpc>
            </a:pPr>
            <a:r>
              <a:rPr lang="en-US" sz="2400" dirty="0" smtClean="0"/>
              <a:t>Special concern for fat soluble and water soluble drugs.</a:t>
            </a:r>
          </a:p>
          <a:p>
            <a:pPr lvl="1">
              <a:lnSpc>
                <a:spcPct val="150000"/>
              </a:lnSpc>
            </a:pPr>
            <a:r>
              <a:rPr lang="en-US" sz="2400" b="1" dirty="0" smtClean="0"/>
              <a:t>Fat soluble drugs</a:t>
            </a:r>
          </a:p>
          <a:p>
            <a:pPr lvl="2">
              <a:lnSpc>
                <a:spcPct val="150000"/>
              </a:lnSpc>
            </a:pPr>
            <a:r>
              <a:rPr lang="en-US" sz="2400" dirty="0" smtClean="0"/>
              <a:t>Benzodiazepines</a:t>
            </a:r>
          </a:p>
          <a:p>
            <a:pPr lvl="2">
              <a:lnSpc>
                <a:spcPct val="150000"/>
              </a:lnSpc>
            </a:pPr>
            <a:r>
              <a:rPr lang="en-US" sz="2400" dirty="0" smtClean="0"/>
              <a:t>Barbiturates</a:t>
            </a:r>
          </a:p>
          <a:p>
            <a:pPr lvl="2">
              <a:lnSpc>
                <a:spcPct val="150000"/>
              </a:lnSpc>
            </a:pPr>
            <a:r>
              <a:rPr lang="en-US" sz="2400" dirty="0" smtClean="0"/>
              <a:t>Rifampin</a:t>
            </a:r>
          </a:p>
          <a:p>
            <a:pPr lvl="2">
              <a:lnSpc>
                <a:spcPct val="150000"/>
              </a:lnSpc>
            </a:pPr>
            <a:r>
              <a:rPr lang="en-US" sz="2400" dirty="0" smtClean="0"/>
              <a:t>Vitamin K, D, E and A</a:t>
            </a:r>
          </a:p>
          <a:p>
            <a:pPr lvl="1">
              <a:lnSpc>
                <a:spcPct val="150000"/>
              </a:lnSpc>
            </a:pPr>
            <a:r>
              <a:rPr lang="en-US" sz="2400" b="1" dirty="0" smtClean="0"/>
              <a:t>Water soluble drugs</a:t>
            </a:r>
          </a:p>
          <a:p>
            <a:pPr lvl="2">
              <a:lnSpc>
                <a:spcPct val="150000"/>
              </a:lnSpc>
            </a:pPr>
            <a:r>
              <a:rPr lang="en-US" sz="2400" dirty="0" smtClean="0"/>
              <a:t>Atenolol</a:t>
            </a:r>
          </a:p>
          <a:p>
            <a:pPr lvl="2">
              <a:lnSpc>
                <a:spcPct val="150000"/>
              </a:lnSpc>
            </a:pPr>
            <a:r>
              <a:rPr lang="en-US" sz="2400" dirty="0" smtClean="0"/>
              <a:t>Vitamin B and C</a:t>
            </a:r>
          </a:p>
          <a:p>
            <a:pPr lvl="2">
              <a:lnSpc>
                <a:spcPct val="150000"/>
              </a:lnSpc>
            </a:pPr>
            <a:r>
              <a:rPr lang="en-US" sz="2400" dirty="0" smtClean="0"/>
              <a:t>Aminophylline</a:t>
            </a:r>
          </a:p>
          <a:p>
            <a:pPr lvl="2">
              <a:lnSpc>
                <a:spcPct val="150000"/>
              </a:lnSpc>
            </a:pPr>
            <a:r>
              <a:rPr lang="en-US" sz="2400" dirty="0" smtClean="0"/>
              <a:t>Theophylline</a:t>
            </a:r>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43</a:t>
            </a:fld>
            <a:endParaRPr lang="en-US"/>
          </a:p>
        </p:txBody>
      </p:sp>
    </p:spTree>
    <p:extLst>
      <p:ext uri="{BB962C8B-B14F-4D97-AF65-F5344CB8AC3E}">
        <p14:creationId xmlns:p14="http://schemas.microsoft.com/office/powerpoint/2010/main" val="13751340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1337"/>
            <a:ext cx="7886700" cy="1047650"/>
          </a:xfrm>
        </p:spPr>
        <p:txBody>
          <a:bodyPr/>
          <a:lstStyle/>
          <a:p>
            <a:pPr lvl="1" algn="ctr" defTabSz="685800" rtl="0">
              <a:lnSpc>
                <a:spcPct val="90000"/>
              </a:lnSpc>
              <a:spcBef>
                <a:spcPct val="0"/>
              </a:spcBef>
            </a:pPr>
            <a:r>
              <a:rPr lang="en-US" sz="3000" b="1" dirty="0" smtClean="0">
                <a:solidFill>
                  <a:srgbClr val="00B0F0"/>
                </a:solidFill>
                <a:latin typeface="+mj-lt"/>
              </a:rPr>
              <a:t>7.2 Social Factors</a:t>
            </a:r>
            <a:endParaRPr lang="en-MY" b="1" dirty="0">
              <a:latin typeface="+mj-lt"/>
            </a:endParaRPr>
          </a:p>
        </p:txBody>
      </p:sp>
      <p:sp>
        <p:nvSpPr>
          <p:cNvPr id="3" name="Content Placeholder 2"/>
          <p:cNvSpPr>
            <a:spLocks noGrp="1"/>
          </p:cNvSpPr>
          <p:nvPr>
            <p:ph idx="1"/>
          </p:nvPr>
        </p:nvSpPr>
        <p:spPr>
          <a:xfrm>
            <a:off x="628650" y="1268760"/>
            <a:ext cx="7886700" cy="5328592"/>
          </a:xfrm>
        </p:spPr>
        <p:txBody>
          <a:bodyPr>
            <a:normAutofit fontScale="92500"/>
          </a:bodyPr>
          <a:lstStyle/>
          <a:p>
            <a:pPr marL="0" indent="0">
              <a:lnSpc>
                <a:spcPct val="80000"/>
              </a:lnSpc>
              <a:buNone/>
            </a:pPr>
            <a:r>
              <a:rPr lang="en-US" sz="3200" b="1" dirty="0" smtClean="0"/>
              <a:t>a. Alcohol </a:t>
            </a:r>
            <a:r>
              <a:rPr lang="en-US" sz="3200" b="1" dirty="0"/>
              <a:t>drinking</a:t>
            </a:r>
          </a:p>
          <a:p>
            <a:pPr>
              <a:lnSpc>
                <a:spcPct val="150000"/>
              </a:lnSpc>
            </a:pPr>
            <a:r>
              <a:rPr lang="en-MY" sz="2400" dirty="0"/>
              <a:t>Alcohol affects the metabolism of many drugs and it </a:t>
            </a:r>
            <a:r>
              <a:rPr lang="en-MY" sz="2400" dirty="0" smtClean="0"/>
              <a:t>facilitates the </a:t>
            </a:r>
            <a:r>
              <a:rPr lang="en-MY" sz="2400" dirty="0"/>
              <a:t>development of ADRs</a:t>
            </a:r>
            <a:r>
              <a:rPr lang="en-MY" sz="2400" dirty="0" smtClean="0"/>
              <a:t>.</a:t>
            </a:r>
          </a:p>
          <a:p>
            <a:pPr>
              <a:lnSpc>
                <a:spcPct val="150000"/>
              </a:lnSpc>
            </a:pPr>
            <a:r>
              <a:rPr lang="en-MY" sz="2400" dirty="0"/>
              <a:t>Taking alcohol with certain </a:t>
            </a:r>
            <a:r>
              <a:rPr lang="en-MY" sz="2400" dirty="0" smtClean="0"/>
              <a:t>drugs can </a:t>
            </a:r>
            <a:r>
              <a:rPr lang="en-MY" sz="2400" dirty="0"/>
              <a:t>cause many ADRs like nausea, vomiting, </a:t>
            </a:r>
            <a:r>
              <a:rPr lang="en-MY" sz="2400" dirty="0" smtClean="0"/>
              <a:t>headaches, drowsiness</a:t>
            </a:r>
            <a:r>
              <a:rPr lang="en-MY" sz="2400" dirty="0"/>
              <a:t>, fainting, loss of coordination, hypotension </a:t>
            </a:r>
            <a:r>
              <a:rPr lang="en-MY" sz="2400" dirty="0" smtClean="0"/>
              <a:t>and </a:t>
            </a:r>
            <a:r>
              <a:rPr lang="da-DK" sz="2400" dirty="0" smtClean="0"/>
              <a:t>many </a:t>
            </a:r>
            <a:r>
              <a:rPr lang="da-DK" sz="2400" dirty="0"/>
              <a:t>other ADRs </a:t>
            </a:r>
            <a:r>
              <a:rPr lang="da-DK" sz="2400" i="1" dirty="0"/>
              <a:t>(Krupski et al., 2009</a:t>
            </a:r>
            <a:r>
              <a:rPr lang="da-DK" sz="2400" i="1" dirty="0" smtClean="0"/>
              <a:t>).</a:t>
            </a:r>
          </a:p>
          <a:p>
            <a:pPr>
              <a:lnSpc>
                <a:spcPct val="150000"/>
              </a:lnSpc>
            </a:pPr>
            <a:r>
              <a:rPr lang="en-MY" sz="2400" dirty="0"/>
              <a:t>Internal </a:t>
            </a:r>
            <a:r>
              <a:rPr lang="en-MY" sz="2400" dirty="0" smtClean="0"/>
              <a:t>bleeding may </a:t>
            </a:r>
            <a:r>
              <a:rPr lang="en-MY" sz="2400" dirty="0"/>
              <a:t>occur due to severe ulceration if alcohol is taken </a:t>
            </a:r>
            <a:r>
              <a:rPr lang="en-MY" sz="2400" dirty="0" smtClean="0"/>
              <a:t>with </a:t>
            </a:r>
            <a:r>
              <a:rPr lang="en-MY" sz="2400" b="1" dirty="0" smtClean="0"/>
              <a:t>NSAIDs</a:t>
            </a:r>
            <a:r>
              <a:rPr lang="en-MY" sz="2400" dirty="0" smtClean="0"/>
              <a:t> </a:t>
            </a:r>
            <a:r>
              <a:rPr lang="en-MY" sz="2400" dirty="0"/>
              <a:t>by a patient </a:t>
            </a:r>
            <a:r>
              <a:rPr lang="en-MY" sz="2400" dirty="0" smtClean="0"/>
              <a:t>having </a:t>
            </a:r>
            <a:r>
              <a:rPr lang="en-MY" sz="2400" b="1" dirty="0" smtClean="0"/>
              <a:t>peptic ulcer or ex-peptic ulcer or </a:t>
            </a:r>
            <a:r>
              <a:rPr lang="en-MY" sz="2400" b="1" dirty="0"/>
              <a:t>gastritis</a:t>
            </a:r>
            <a:r>
              <a:rPr lang="en-MY" sz="2400" dirty="0"/>
              <a:t> </a:t>
            </a:r>
            <a:r>
              <a:rPr lang="en-MY" sz="2400" i="1" dirty="0"/>
              <a:t>(Kim et al., 2009).</a:t>
            </a:r>
            <a:r>
              <a:rPr lang="en-MY" sz="2400" dirty="0"/>
              <a:t> </a:t>
            </a:r>
            <a:endParaRPr lang="en-MY" sz="2400" dirty="0" smtClean="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44</a:t>
            </a:fld>
            <a:endParaRPr lang="en-US"/>
          </a:p>
        </p:txBody>
      </p:sp>
    </p:spTree>
    <p:extLst>
      <p:ext uri="{BB962C8B-B14F-4D97-AF65-F5344CB8AC3E}">
        <p14:creationId xmlns:p14="http://schemas.microsoft.com/office/powerpoint/2010/main" val="82852306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332656"/>
            <a:ext cx="8136904" cy="6264696"/>
          </a:xfrm>
        </p:spPr>
        <p:txBody>
          <a:bodyPr>
            <a:noAutofit/>
          </a:bodyPr>
          <a:lstStyle/>
          <a:p>
            <a:pPr>
              <a:lnSpc>
                <a:spcPct val="150000"/>
              </a:lnSpc>
            </a:pPr>
            <a:r>
              <a:rPr lang="en-MY" sz="2400" dirty="0"/>
              <a:t>Chronic alcohol consumption </a:t>
            </a:r>
            <a:r>
              <a:rPr lang="en-MY" sz="2400" b="1" dirty="0"/>
              <a:t>activates enzymes</a:t>
            </a:r>
            <a:r>
              <a:rPr lang="en-MY" sz="2400" dirty="0"/>
              <a:t> which transform some drugs into toxic chemicals that can damage the liver and other body organs</a:t>
            </a:r>
            <a:r>
              <a:rPr lang="en-MY" sz="2400" dirty="0" smtClean="0"/>
              <a:t>.</a:t>
            </a:r>
          </a:p>
          <a:p>
            <a:pPr>
              <a:lnSpc>
                <a:spcPct val="150000"/>
              </a:lnSpc>
            </a:pPr>
            <a:r>
              <a:rPr lang="en-MY" sz="2400" dirty="0" smtClean="0"/>
              <a:t>Alcohol </a:t>
            </a:r>
            <a:r>
              <a:rPr lang="en-MY" sz="2400" dirty="0"/>
              <a:t>can also </a:t>
            </a:r>
            <a:r>
              <a:rPr lang="en-MY" sz="2400" b="1" dirty="0"/>
              <a:t>magnify the inhibitory effects of sedatives and narcotics</a:t>
            </a:r>
            <a:r>
              <a:rPr lang="en-MY" sz="2400" dirty="0"/>
              <a:t> at their site of action in the brain. </a:t>
            </a:r>
          </a:p>
          <a:p>
            <a:pPr>
              <a:lnSpc>
                <a:spcPct val="150000"/>
              </a:lnSpc>
            </a:pPr>
            <a:r>
              <a:rPr lang="en-MY" sz="2400" dirty="0"/>
              <a:t>Alcohol might affect the functionality of the </a:t>
            </a:r>
            <a:r>
              <a:rPr lang="en-MY" sz="2400" b="1" dirty="0"/>
              <a:t>liver causing liver cirrhosis and liver hepatitis</a:t>
            </a:r>
            <a:r>
              <a:rPr lang="en-MY" sz="2400" dirty="0"/>
              <a:t> which in turn affect the ability of this organ to metabolize drugs especially drugs metabolized by the liver and drugs which have ﬁrst pass metabolism. For example, the toxicity of </a:t>
            </a:r>
            <a:r>
              <a:rPr lang="en-MY" sz="2400" b="1" dirty="0"/>
              <a:t>beta blockers increases</a:t>
            </a:r>
            <a:r>
              <a:rPr lang="en-MY" sz="2400" dirty="0"/>
              <a:t> with liver problems </a:t>
            </a:r>
            <a:r>
              <a:rPr lang="en-MY" sz="2400" i="1" dirty="0"/>
              <a:t>(Reuben, 2006). </a:t>
            </a:r>
            <a:r>
              <a:rPr lang="da-DK" sz="2400" i="1" dirty="0"/>
              <a:t> </a:t>
            </a:r>
            <a:r>
              <a:rPr lang="en-MY" sz="2400" i="1" dirty="0"/>
              <a:t> </a:t>
            </a:r>
            <a:endParaRPr lang="en-US" sz="2400" i="1" dirty="0"/>
          </a:p>
          <a:p>
            <a:pPr>
              <a:lnSpc>
                <a:spcPct val="150000"/>
              </a:lnSpc>
            </a:pPr>
            <a:endParaRPr lang="en-MY"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45</a:t>
            </a:fld>
            <a:endParaRPr lang="en-US"/>
          </a:p>
        </p:txBody>
      </p:sp>
    </p:spTree>
    <p:extLst>
      <p:ext uri="{BB962C8B-B14F-4D97-AF65-F5344CB8AC3E}">
        <p14:creationId xmlns:p14="http://schemas.microsoft.com/office/powerpoint/2010/main" val="20484629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260648"/>
            <a:ext cx="8208912" cy="6264696"/>
          </a:xfrm>
        </p:spPr>
        <p:txBody>
          <a:bodyPr>
            <a:normAutofit fontScale="62500" lnSpcReduction="20000"/>
          </a:bodyPr>
          <a:lstStyle/>
          <a:p>
            <a:pPr marL="0" indent="0">
              <a:spcAft>
                <a:spcPts val="1200"/>
              </a:spcAft>
              <a:buNone/>
            </a:pPr>
            <a:r>
              <a:rPr lang="en-US" sz="4800" b="1" dirty="0" smtClean="0"/>
              <a:t>b. Race </a:t>
            </a:r>
            <a:r>
              <a:rPr lang="en-US" sz="4800" b="1" dirty="0"/>
              <a:t>and ethnicity factors</a:t>
            </a:r>
          </a:p>
          <a:p>
            <a:pPr>
              <a:lnSpc>
                <a:spcPct val="150000"/>
              </a:lnSpc>
            </a:pPr>
            <a:r>
              <a:rPr lang="en-MY" sz="3300" dirty="0"/>
              <a:t>Ethnic background is </a:t>
            </a:r>
            <a:r>
              <a:rPr lang="en-MY" sz="3300" b="1" dirty="0"/>
              <a:t>controlled by </a:t>
            </a:r>
            <a:r>
              <a:rPr lang="en-MY" sz="3300" b="1" dirty="0" smtClean="0"/>
              <a:t>genetic factors</a:t>
            </a:r>
            <a:r>
              <a:rPr lang="en-MY" sz="3300" dirty="0"/>
              <a:t>, which makes the inter-individual differences due </a:t>
            </a:r>
            <a:r>
              <a:rPr lang="en-MY" sz="3300" dirty="0" smtClean="0"/>
              <a:t>to polymorphisms </a:t>
            </a:r>
            <a:r>
              <a:rPr lang="en-MY" sz="3300" dirty="0"/>
              <a:t>in genes encoding </a:t>
            </a:r>
            <a:r>
              <a:rPr lang="en-MY" sz="3300" b="1" u="sng" dirty="0"/>
              <a:t>drug metabolizing </a:t>
            </a:r>
            <a:r>
              <a:rPr lang="en-MY" sz="3300" b="1" u="sng" dirty="0" smtClean="0"/>
              <a:t>enzymes, drug </a:t>
            </a:r>
            <a:r>
              <a:rPr lang="en-MY" sz="3300" b="1" u="sng" dirty="0"/>
              <a:t>transporters, and receptors </a:t>
            </a:r>
            <a:r>
              <a:rPr lang="en-MY" sz="3300" i="1" dirty="0"/>
              <a:t>(Sexton et al., 2000</a:t>
            </a:r>
            <a:r>
              <a:rPr lang="en-MY" sz="3300" i="1" dirty="0" smtClean="0"/>
              <a:t>).</a:t>
            </a:r>
          </a:p>
          <a:p>
            <a:pPr>
              <a:lnSpc>
                <a:spcPct val="150000"/>
              </a:lnSpc>
            </a:pPr>
            <a:r>
              <a:rPr lang="en-MY" sz="3300" dirty="0"/>
              <a:t>Determinants of susceptibility include </a:t>
            </a:r>
            <a:r>
              <a:rPr lang="en-MY" sz="3300" b="1" dirty="0" smtClean="0"/>
              <a:t>kinetic factors</a:t>
            </a:r>
            <a:r>
              <a:rPr lang="en-MY" sz="3300" dirty="0"/>
              <a:t>, such as </a:t>
            </a:r>
            <a:r>
              <a:rPr lang="en-MY" sz="3300" dirty="0" smtClean="0"/>
              <a:t>gene polymorphisms </a:t>
            </a:r>
            <a:r>
              <a:rPr lang="en-MY" sz="3300" dirty="0"/>
              <a:t>in cytochrome P450 </a:t>
            </a:r>
            <a:r>
              <a:rPr lang="en-MY" sz="3300" dirty="0" smtClean="0"/>
              <a:t>enzymes, and </a:t>
            </a:r>
            <a:r>
              <a:rPr lang="en-MY" sz="3300" b="1" dirty="0"/>
              <a:t>dynamic factors</a:t>
            </a:r>
            <a:r>
              <a:rPr lang="en-MY" sz="3300" dirty="0"/>
              <a:t>, such as polymorphisms in </a:t>
            </a:r>
            <a:r>
              <a:rPr lang="en-MY" sz="3300" dirty="0" smtClean="0"/>
              <a:t>drug </a:t>
            </a:r>
            <a:r>
              <a:rPr lang="fr-FR" sz="3300" dirty="0" err="1" smtClean="0"/>
              <a:t>targets</a:t>
            </a:r>
            <a:r>
              <a:rPr lang="fr-FR" sz="3300" dirty="0" smtClean="0"/>
              <a:t> </a:t>
            </a:r>
            <a:r>
              <a:rPr lang="fr-FR" sz="3300" i="1" dirty="0"/>
              <a:t>(Cornelis et al., 2009). </a:t>
            </a:r>
            <a:endParaRPr lang="en-MY" sz="3300" i="1" dirty="0" smtClean="0"/>
          </a:p>
          <a:p>
            <a:pPr>
              <a:lnSpc>
                <a:spcPct val="150000"/>
              </a:lnSpc>
            </a:pPr>
            <a:r>
              <a:rPr lang="en-MY" sz="3300" dirty="0" smtClean="0"/>
              <a:t>In </a:t>
            </a:r>
            <a:r>
              <a:rPr lang="en-MY" sz="3300" dirty="0"/>
              <a:t>a </a:t>
            </a:r>
            <a:r>
              <a:rPr lang="en-MY" sz="3300" dirty="0" smtClean="0"/>
              <a:t>cohort </a:t>
            </a:r>
            <a:r>
              <a:rPr lang="en-MY" sz="3300" dirty="0"/>
              <a:t>study Morimoto et al. (2004) evaluated risk </a:t>
            </a:r>
            <a:r>
              <a:rPr lang="en-MY" sz="3300" dirty="0" smtClean="0"/>
              <a:t>factors for </a:t>
            </a:r>
            <a:r>
              <a:rPr lang="en-MY" sz="3300" dirty="0"/>
              <a:t>ADRs associated with angiotensin-converting </a:t>
            </a:r>
            <a:r>
              <a:rPr lang="en-MY" sz="3300" dirty="0" smtClean="0"/>
              <a:t>enzyme </a:t>
            </a:r>
            <a:r>
              <a:rPr lang="en-MY" sz="3300" b="1" dirty="0" smtClean="0"/>
              <a:t>(ACE</a:t>
            </a:r>
            <a:r>
              <a:rPr lang="en-MY" sz="3300" b="1" dirty="0"/>
              <a:t>) inhibitors</a:t>
            </a:r>
            <a:r>
              <a:rPr lang="en-MY" sz="3300" dirty="0"/>
              <a:t> involving 2225 people of whom 19% </a:t>
            </a:r>
            <a:r>
              <a:rPr lang="en-MY" sz="3300" dirty="0" smtClean="0"/>
              <a:t>had to </a:t>
            </a:r>
            <a:r>
              <a:rPr lang="en-MY" sz="3300" dirty="0"/>
              <a:t>discontinue therapy due to ADRs, </a:t>
            </a:r>
            <a:r>
              <a:rPr lang="en-MY" sz="3300" b="1" dirty="0"/>
              <a:t>African Americans </a:t>
            </a:r>
            <a:r>
              <a:rPr lang="en-MY" sz="3300" dirty="0" smtClean="0"/>
              <a:t>were found </a:t>
            </a:r>
            <a:r>
              <a:rPr lang="en-MY" sz="3300" dirty="0"/>
              <a:t>to be more susceptible to developing </a:t>
            </a:r>
            <a:r>
              <a:rPr lang="en-MY" sz="3300" b="1" dirty="0"/>
              <a:t>ACE-related </a:t>
            </a:r>
            <a:r>
              <a:rPr lang="en-MY" sz="3300" b="1" dirty="0" smtClean="0"/>
              <a:t>angioedema </a:t>
            </a:r>
            <a:r>
              <a:rPr lang="en-MY" sz="3300" dirty="0" smtClean="0"/>
              <a:t>than </a:t>
            </a:r>
            <a:r>
              <a:rPr lang="en-MY" sz="3300" dirty="0"/>
              <a:t>other ethnic groups</a:t>
            </a:r>
            <a:r>
              <a:rPr lang="en-MY" sz="3300" dirty="0" smtClean="0"/>
              <a:t>.</a:t>
            </a:r>
          </a:p>
        </p:txBody>
      </p:sp>
      <p:sp>
        <p:nvSpPr>
          <p:cNvPr id="4" name="Slide Number Placeholder 3"/>
          <p:cNvSpPr>
            <a:spLocks noGrp="1"/>
          </p:cNvSpPr>
          <p:nvPr>
            <p:ph type="sldNum" sz="quarter" idx="12"/>
          </p:nvPr>
        </p:nvSpPr>
        <p:spPr/>
        <p:txBody>
          <a:bodyPr/>
          <a:lstStyle/>
          <a:p>
            <a:fld id="{0D0D2027-0B98-4B69-90EB-9A39D24E8E02}" type="slidenum">
              <a:rPr lang="en-US" smtClean="0"/>
              <a:pPr/>
              <a:t>46</a:t>
            </a:fld>
            <a:endParaRPr lang="en-US"/>
          </a:p>
        </p:txBody>
      </p:sp>
    </p:spTree>
    <p:extLst>
      <p:ext uri="{BB962C8B-B14F-4D97-AF65-F5344CB8AC3E}">
        <p14:creationId xmlns:p14="http://schemas.microsoft.com/office/powerpoint/2010/main" val="42363110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60648"/>
            <a:ext cx="7886700" cy="5916315"/>
          </a:xfrm>
        </p:spPr>
        <p:txBody>
          <a:bodyPr>
            <a:normAutofit/>
          </a:bodyPr>
          <a:lstStyle/>
          <a:p>
            <a:pPr>
              <a:lnSpc>
                <a:spcPct val="150000"/>
              </a:lnSpc>
            </a:pPr>
            <a:r>
              <a:rPr lang="en-MY" sz="2400" dirty="0"/>
              <a:t>For </a:t>
            </a:r>
            <a:r>
              <a:rPr lang="en-MY" sz="2400" b="1" dirty="0"/>
              <a:t>thrombolytic </a:t>
            </a:r>
            <a:r>
              <a:rPr lang="en-MY" sz="2400" b="1" dirty="0" smtClean="0"/>
              <a:t>therapy</a:t>
            </a:r>
            <a:r>
              <a:rPr lang="en-MY" sz="2400" dirty="0" smtClean="0"/>
              <a:t>, the </a:t>
            </a:r>
            <a:r>
              <a:rPr lang="en-MY" sz="2400" b="1" dirty="0"/>
              <a:t>risk of bleeding increased </a:t>
            </a:r>
            <a:r>
              <a:rPr lang="en-MY" sz="2400" dirty="0"/>
              <a:t>1.5-fold in black patients </a:t>
            </a:r>
            <a:r>
              <a:rPr lang="en-MY" sz="2400" dirty="0" smtClean="0"/>
              <a:t>compared with </a:t>
            </a:r>
            <a:r>
              <a:rPr lang="en-MY" sz="2400" dirty="0"/>
              <a:t>non-black patients </a:t>
            </a:r>
            <a:r>
              <a:rPr lang="en-MY" sz="2400" i="1" dirty="0"/>
              <a:t>(Mahoney and </a:t>
            </a:r>
            <a:r>
              <a:rPr lang="en-MY" sz="2400" i="1" dirty="0" err="1" smtClean="0"/>
              <a:t>Devaiah</a:t>
            </a:r>
            <a:r>
              <a:rPr lang="en-MY" sz="2400" i="1" dirty="0" smtClean="0"/>
              <a:t>, 2008</a:t>
            </a:r>
            <a:r>
              <a:rPr lang="en-MY" sz="2400" i="1" dirty="0"/>
              <a:t>).</a:t>
            </a:r>
            <a:r>
              <a:rPr lang="en-MY" sz="2400" dirty="0"/>
              <a:t> </a:t>
            </a:r>
            <a:endParaRPr lang="en-MY" sz="2400" dirty="0" smtClean="0"/>
          </a:p>
          <a:p>
            <a:pPr>
              <a:lnSpc>
                <a:spcPct val="150000"/>
              </a:lnSpc>
            </a:pPr>
            <a:r>
              <a:rPr lang="en-MY" sz="2400" dirty="0" smtClean="0"/>
              <a:t>Another </a:t>
            </a:r>
            <a:r>
              <a:rPr lang="en-MY" sz="2400" dirty="0"/>
              <a:t>study shows that 17% of black patients </a:t>
            </a:r>
            <a:r>
              <a:rPr lang="en-MY" sz="2400" dirty="0" smtClean="0"/>
              <a:t>vs. 11</a:t>
            </a:r>
            <a:r>
              <a:rPr lang="en-MY" sz="2400" dirty="0"/>
              <a:t>% of non-black patients experienced </a:t>
            </a:r>
            <a:r>
              <a:rPr lang="en-MY" sz="2400" b="1" dirty="0"/>
              <a:t>moderate to </a:t>
            </a:r>
            <a:r>
              <a:rPr lang="en-MY" sz="2400" b="1" dirty="0" smtClean="0"/>
              <a:t>severe bleeding </a:t>
            </a:r>
            <a:r>
              <a:rPr lang="en-MY" sz="2400" dirty="0"/>
              <a:t>following thrombolytic therapy; these data </a:t>
            </a:r>
            <a:r>
              <a:rPr lang="en-MY" sz="2400" dirty="0" smtClean="0"/>
              <a:t>come from </a:t>
            </a:r>
            <a:r>
              <a:rPr lang="en-MY" sz="2400" dirty="0"/>
              <a:t>the global utilization of </a:t>
            </a:r>
            <a:r>
              <a:rPr lang="en-MY" sz="2400" b="1" dirty="0"/>
              <a:t>streptokinase and tissue </a:t>
            </a:r>
            <a:r>
              <a:rPr lang="en-MY" sz="2400" b="1" dirty="0" smtClean="0"/>
              <a:t>plasminogen </a:t>
            </a:r>
            <a:r>
              <a:rPr lang="en-MY" sz="2400" b="1" dirty="0"/>
              <a:t>activator for occluded coronary arteries </a:t>
            </a:r>
            <a:r>
              <a:rPr lang="en-MY" sz="2400" i="1" dirty="0"/>
              <a:t>(Coleman et al</a:t>
            </a:r>
            <a:r>
              <a:rPr lang="en-MY" sz="2400" i="1" dirty="0" smtClean="0"/>
              <a:t>., 2006</a:t>
            </a:r>
            <a:r>
              <a:rPr lang="en-MY" sz="2400" i="1" dirty="0"/>
              <a:t>). </a:t>
            </a:r>
          </a:p>
        </p:txBody>
      </p:sp>
      <p:sp>
        <p:nvSpPr>
          <p:cNvPr id="4" name="Slide Number Placeholder 3"/>
          <p:cNvSpPr>
            <a:spLocks noGrp="1"/>
          </p:cNvSpPr>
          <p:nvPr>
            <p:ph type="sldNum" sz="quarter" idx="12"/>
          </p:nvPr>
        </p:nvSpPr>
        <p:spPr/>
        <p:txBody>
          <a:bodyPr/>
          <a:lstStyle/>
          <a:p>
            <a:fld id="{0D0D2027-0B98-4B69-90EB-9A39D24E8E02}" type="slidenum">
              <a:rPr lang="en-US" smtClean="0"/>
              <a:pPr/>
              <a:t>47</a:t>
            </a:fld>
            <a:endParaRPr lang="en-US"/>
          </a:p>
        </p:txBody>
      </p:sp>
    </p:spTree>
    <p:extLst>
      <p:ext uri="{BB962C8B-B14F-4D97-AF65-F5344CB8AC3E}">
        <p14:creationId xmlns:p14="http://schemas.microsoft.com/office/powerpoint/2010/main" val="10057203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76672"/>
            <a:ext cx="7975798" cy="6048672"/>
          </a:xfrm>
        </p:spPr>
        <p:txBody>
          <a:bodyPr>
            <a:normAutofit lnSpcReduction="10000"/>
          </a:bodyPr>
          <a:lstStyle/>
          <a:p>
            <a:pPr marL="0" indent="0">
              <a:lnSpc>
                <a:spcPct val="80000"/>
              </a:lnSpc>
              <a:buNone/>
            </a:pPr>
            <a:r>
              <a:rPr lang="en-US" sz="3000" b="1" dirty="0" smtClean="0"/>
              <a:t>c. Smoking</a:t>
            </a:r>
            <a:endParaRPr lang="en-US" sz="3000" b="1" dirty="0"/>
          </a:p>
          <a:p>
            <a:pPr>
              <a:lnSpc>
                <a:spcPct val="150000"/>
              </a:lnSpc>
            </a:pPr>
            <a:r>
              <a:rPr lang="en-MY" sz="2400" dirty="0"/>
              <a:t>Smoking is one of the risk factors of many diseases like </a:t>
            </a:r>
            <a:r>
              <a:rPr lang="en-MY" sz="2400" dirty="0" smtClean="0"/>
              <a:t>peptic ulcer</a:t>
            </a:r>
            <a:r>
              <a:rPr lang="en-MY" sz="2400" dirty="0"/>
              <a:t>, cancer and cardiovascular diseases </a:t>
            </a:r>
            <a:r>
              <a:rPr lang="en-MY" sz="2400" i="1" dirty="0"/>
              <a:t>(Woo et al., 2009).</a:t>
            </a:r>
            <a:r>
              <a:rPr lang="en-MY" sz="2400" dirty="0"/>
              <a:t> </a:t>
            </a:r>
            <a:endParaRPr lang="en-MY" sz="2400" dirty="0" smtClean="0"/>
          </a:p>
          <a:p>
            <a:pPr>
              <a:lnSpc>
                <a:spcPct val="150000"/>
              </a:lnSpc>
            </a:pPr>
            <a:r>
              <a:rPr lang="en-MY" sz="2400" dirty="0" smtClean="0"/>
              <a:t>It also </a:t>
            </a:r>
            <a:r>
              <a:rPr lang="en-MY" sz="2400" dirty="0"/>
              <a:t>affects the metabolic process by affecting liver enzymes </a:t>
            </a:r>
            <a:r>
              <a:rPr lang="en-MY" sz="2400" dirty="0" smtClean="0"/>
              <a:t>acting as </a:t>
            </a:r>
            <a:r>
              <a:rPr lang="en-MY" sz="2400" dirty="0"/>
              <a:t>a potent </a:t>
            </a:r>
            <a:r>
              <a:rPr lang="en-MY" sz="2400" b="1" dirty="0"/>
              <a:t>inducer of the hepatic cytochrome P-450 (</a:t>
            </a:r>
            <a:r>
              <a:rPr lang="en-MY" sz="2400" b="1" dirty="0" smtClean="0"/>
              <a:t>CYP) </a:t>
            </a:r>
            <a:r>
              <a:rPr lang="en-MY" sz="2400" b="1" dirty="0" err="1" smtClean="0"/>
              <a:t>isoenzymes</a:t>
            </a:r>
            <a:r>
              <a:rPr lang="en-MY" sz="2400" b="1" dirty="0" smtClean="0"/>
              <a:t> </a:t>
            </a:r>
            <a:r>
              <a:rPr lang="en-MY" sz="2400" b="1" dirty="0"/>
              <a:t>1A1, 1A2, </a:t>
            </a:r>
            <a:r>
              <a:rPr lang="en-MY" sz="2400" b="1" dirty="0" smtClean="0"/>
              <a:t>and </a:t>
            </a:r>
            <a:r>
              <a:rPr lang="en-MY" sz="2400" b="1" dirty="0"/>
              <a:t>possibly, 2E1 </a:t>
            </a:r>
            <a:r>
              <a:rPr lang="en-MY" sz="2400" i="1" dirty="0"/>
              <a:t>(Tomlinson et al</a:t>
            </a:r>
            <a:r>
              <a:rPr lang="en-MY" sz="2400" i="1" dirty="0" smtClean="0"/>
              <a:t>., 2005).</a:t>
            </a:r>
          </a:p>
          <a:p>
            <a:pPr>
              <a:lnSpc>
                <a:spcPct val="150000"/>
              </a:lnSpc>
            </a:pPr>
            <a:r>
              <a:rPr lang="en-MY" sz="2400" dirty="0" smtClean="0"/>
              <a:t>Many </a:t>
            </a:r>
            <a:r>
              <a:rPr lang="en-MY" sz="2400" dirty="0"/>
              <a:t>drugs are substrates for hepatic </a:t>
            </a:r>
            <a:r>
              <a:rPr lang="en-MY" sz="2400" b="1" dirty="0"/>
              <a:t>CYP1A2,</a:t>
            </a:r>
            <a:r>
              <a:rPr lang="en-MY" sz="2400" dirty="0"/>
              <a:t> and </a:t>
            </a:r>
            <a:r>
              <a:rPr lang="en-MY" sz="2400" dirty="0" smtClean="0"/>
              <a:t>their metabolism </a:t>
            </a:r>
            <a:r>
              <a:rPr lang="en-MY" sz="2400" dirty="0"/>
              <a:t>can be induced in smokers, resulting in a </a:t>
            </a:r>
            <a:r>
              <a:rPr lang="en-MY" sz="2400" dirty="0" smtClean="0"/>
              <a:t>clinically signiﬁcant </a:t>
            </a:r>
            <a:r>
              <a:rPr lang="en-MY" sz="2400" b="1" dirty="0"/>
              <a:t>decrease in pharmacologic effects </a:t>
            </a:r>
            <a:r>
              <a:rPr lang="en-MY" sz="2400" i="1" dirty="0"/>
              <a:t>(Faber and </a:t>
            </a:r>
            <a:r>
              <a:rPr lang="en-MY" sz="2400" i="1" dirty="0" err="1" smtClean="0"/>
              <a:t>Fuhr</a:t>
            </a:r>
            <a:r>
              <a:rPr lang="en-MY" sz="2400" i="1" dirty="0" smtClean="0"/>
              <a:t>, 2005</a:t>
            </a:r>
            <a:r>
              <a:rPr lang="en-MY" sz="2400" i="1" dirty="0"/>
              <a:t>). </a:t>
            </a:r>
          </a:p>
        </p:txBody>
      </p:sp>
      <p:sp>
        <p:nvSpPr>
          <p:cNvPr id="4" name="Slide Number Placeholder 3"/>
          <p:cNvSpPr>
            <a:spLocks noGrp="1"/>
          </p:cNvSpPr>
          <p:nvPr>
            <p:ph type="sldNum" sz="quarter" idx="12"/>
          </p:nvPr>
        </p:nvSpPr>
        <p:spPr/>
        <p:txBody>
          <a:bodyPr/>
          <a:lstStyle/>
          <a:p>
            <a:fld id="{0D0D2027-0B98-4B69-90EB-9A39D24E8E02}" type="slidenum">
              <a:rPr lang="en-US" smtClean="0"/>
              <a:pPr/>
              <a:t>48</a:t>
            </a:fld>
            <a:endParaRPr lang="en-US"/>
          </a:p>
        </p:txBody>
      </p:sp>
    </p:spTree>
    <p:extLst>
      <p:ext uri="{BB962C8B-B14F-4D97-AF65-F5344CB8AC3E}">
        <p14:creationId xmlns:p14="http://schemas.microsoft.com/office/powerpoint/2010/main" val="242789255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332656"/>
            <a:ext cx="7886700" cy="5844307"/>
          </a:xfrm>
        </p:spPr>
        <p:txBody>
          <a:bodyPr/>
          <a:lstStyle/>
          <a:p>
            <a:pPr>
              <a:lnSpc>
                <a:spcPct val="150000"/>
              </a:lnSpc>
            </a:pPr>
            <a:r>
              <a:rPr lang="en-US" sz="2400" dirty="0" smtClean="0"/>
              <a:t>Substrates for </a:t>
            </a:r>
            <a:r>
              <a:rPr lang="en-MY" sz="2400" b="1" dirty="0" smtClean="0"/>
              <a:t>CYP1A2</a:t>
            </a:r>
            <a:r>
              <a:rPr lang="en-MY" sz="2400" dirty="0" smtClean="0"/>
              <a:t> includes</a:t>
            </a:r>
          </a:p>
          <a:p>
            <a:pPr lvl="1">
              <a:lnSpc>
                <a:spcPct val="150000"/>
              </a:lnSpc>
            </a:pPr>
            <a:r>
              <a:rPr lang="en-US" sz="2400" dirty="0" smtClean="0"/>
              <a:t>Tricyclic antidepressants (e.g., Amitriptyline).</a:t>
            </a:r>
          </a:p>
          <a:p>
            <a:pPr lvl="1">
              <a:lnSpc>
                <a:spcPct val="150000"/>
              </a:lnSpc>
            </a:pPr>
            <a:r>
              <a:rPr lang="en-US" sz="2400" dirty="0" smtClean="0"/>
              <a:t>Propranolol</a:t>
            </a:r>
          </a:p>
          <a:p>
            <a:pPr lvl="1">
              <a:lnSpc>
                <a:spcPct val="150000"/>
              </a:lnSpc>
            </a:pPr>
            <a:r>
              <a:rPr lang="en-US" sz="2400" dirty="0" smtClean="0"/>
              <a:t>Warfarin</a:t>
            </a:r>
          </a:p>
          <a:p>
            <a:pPr lvl="1">
              <a:lnSpc>
                <a:spcPct val="150000"/>
              </a:lnSpc>
            </a:pPr>
            <a:r>
              <a:rPr lang="en-US" sz="2400" dirty="0" err="1" smtClean="0"/>
              <a:t>Paracetamol</a:t>
            </a:r>
            <a:endParaRPr lang="en-US" sz="2400" dirty="0" smtClean="0"/>
          </a:p>
          <a:p>
            <a:pPr lvl="1">
              <a:lnSpc>
                <a:spcPct val="150000"/>
              </a:lnSpc>
            </a:pPr>
            <a:r>
              <a:rPr lang="en-US" sz="2400" dirty="0" smtClean="0"/>
              <a:t>Naproxen</a:t>
            </a:r>
          </a:p>
          <a:p>
            <a:pPr lvl="1">
              <a:lnSpc>
                <a:spcPct val="150000"/>
              </a:lnSpc>
            </a:pPr>
            <a:r>
              <a:rPr lang="en-US" sz="2400" dirty="0" smtClean="0"/>
              <a:t>Theophylline</a:t>
            </a:r>
          </a:p>
          <a:p>
            <a:endParaRPr lang="en-US" sz="2000" dirty="0" smtClean="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49</a:t>
            </a:fld>
            <a:endParaRPr lang="en-US"/>
          </a:p>
        </p:txBody>
      </p:sp>
    </p:spTree>
    <p:extLst>
      <p:ext uri="{BB962C8B-B14F-4D97-AF65-F5344CB8AC3E}">
        <p14:creationId xmlns:p14="http://schemas.microsoft.com/office/powerpoint/2010/main" val="6950608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6632"/>
            <a:ext cx="7886700" cy="1325563"/>
          </a:xfrm>
        </p:spPr>
        <p:txBody>
          <a:bodyPr>
            <a:normAutofit/>
          </a:bodyPr>
          <a:lstStyle/>
          <a:p>
            <a:pPr algn="ctr"/>
            <a:r>
              <a:rPr lang="en-US" sz="3600" b="1" dirty="0" smtClean="0">
                <a:solidFill>
                  <a:srgbClr val="C00000"/>
                </a:solidFill>
                <a:cs typeface="Aharoni" pitchFamily="2" charset="-79"/>
              </a:rPr>
              <a:t>Terminologies</a:t>
            </a:r>
            <a:r>
              <a:rPr lang="en-US" sz="3600" b="1" dirty="0" smtClean="0">
                <a:solidFill>
                  <a:srgbClr val="C00000"/>
                </a:solidFill>
              </a:rPr>
              <a:t> </a:t>
            </a:r>
            <a:endParaRPr lang="en-US" sz="3600" b="1" dirty="0">
              <a:solidFill>
                <a:srgbClr val="C00000"/>
              </a:solidFill>
            </a:endParaRPr>
          </a:p>
        </p:txBody>
      </p:sp>
      <p:sp>
        <p:nvSpPr>
          <p:cNvPr id="3" name="Content Placeholder 2"/>
          <p:cNvSpPr>
            <a:spLocks noGrp="1"/>
          </p:cNvSpPr>
          <p:nvPr>
            <p:ph idx="1"/>
          </p:nvPr>
        </p:nvSpPr>
        <p:spPr>
          <a:xfrm>
            <a:off x="628650" y="1442195"/>
            <a:ext cx="8047806" cy="5083149"/>
          </a:xfrm>
        </p:spPr>
        <p:txBody>
          <a:bodyPr>
            <a:noAutofit/>
          </a:bodyPr>
          <a:lstStyle/>
          <a:p>
            <a:pPr marL="0" indent="0">
              <a:lnSpc>
                <a:spcPct val="150000"/>
              </a:lnSpc>
              <a:buNone/>
            </a:pPr>
            <a:r>
              <a:rPr lang="en-US" sz="2800" b="1" dirty="0" smtClean="0"/>
              <a:t>Adverse Drug Reaction (ADR)  </a:t>
            </a:r>
          </a:p>
          <a:p>
            <a:pPr marL="0" indent="0" algn="ctr">
              <a:lnSpc>
                <a:spcPct val="150000"/>
              </a:lnSpc>
              <a:buNone/>
            </a:pPr>
            <a:r>
              <a:rPr lang="en-US" sz="2600" dirty="0" smtClean="0"/>
              <a:t>WHO defines an ADR as </a:t>
            </a:r>
            <a:r>
              <a:rPr lang="en-US" sz="2600" i="1" dirty="0" smtClean="0"/>
              <a:t>"a response to a drug that is noxious and unintended and occurs at doses normally used in man for the prophylaxis, diagnosis or therapy of disease, or for modification of physiological function (WHO 1972)”.</a:t>
            </a:r>
          </a:p>
          <a:p>
            <a:pPr>
              <a:lnSpc>
                <a:spcPct val="150000"/>
              </a:lnSpc>
              <a:spcBef>
                <a:spcPts val="1800"/>
              </a:spcBef>
              <a:spcAft>
                <a:spcPts val="1200"/>
              </a:spcAft>
            </a:pPr>
            <a:r>
              <a:rPr lang="en-US" sz="2600" dirty="0" smtClean="0"/>
              <a:t>The terms ADR and adverse drug effect can be used interchangeably.</a:t>
            </a:r>
            <a:endParaRPr lang="en-US" sz="26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5</a:t>
            </a:fld>
            <a:endParaRPr lang="en-US"/>
          </a:p>
        </p:txBody>
      </p:sp>
    </p:spTree>
    <p:extLst>
      <p:ext uri="{BB962C8B-B14F-4D97-AF65-F5344CB8AC3E}">
        <p14:creationId xmlns:p14="http://schemas.microsoft.com/office/powerpoint/2010/main" val="3983419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5086"/>
            <a:ext cx="7886700" cy="975642"/>
          </a:xfrm>
        </p:spPr>
        <p:txBody>
          <a:bodyPr>
            <a:normAutofit/>
          </a:bodyPr>
          <a:lstStyle/>
          <a:p>
            <a:pPr algn="ctr"/>
            <a:r>
              <a:rPr lang="en-US" sz="3000" b="1" dirty="0" smtClean="0">
                <a:solidFill>
                  <a:srgbClr val="00B0F0"/>
                </a:solidFill>
              </a:rPr>
              <a:t>7.3 Drug Related </a:t>
            </a:r>
            <a:r>
              <a:rPr lang="en-US" sz="3000" b="1" dirty="0">
                <a:solidFill>
                  <a:srgbClr val="00B0F0"/>
                </a:solidFill>
              </a:rPr>
              <a:t>F</a:t>
            </a:r>
            <a:r>
              <a:rPr lang="en-US" sz="3000" b="1" dirty="0" smtClean="0">
                <a:solidFill>
                  <a:srgbClr val="00B0F0"/>
                </a:solidFill>
              </a:rPr>
              <a:t>actors</a:t>
            </a:r>
            <a:endParaRPr lang="en-MY" sz="3000" b="1" dirty="0">
              <a:solidFill>
                <a:srgbClr val="00B0F0"/>
              </a:solidFill>
            </a:endParaRPr>
          </a:p>
        </p:txBody>
      </p:sp>
      <p:sp>
        <p:nvSpPr>
          <p:cNvPr id="3" name="Content Placeholder 2"/>
          <p:cNvSpPr>
            <a:spLocks noGrp="1"/>
          </p:cNvSpPr>
          <p:nvPr>
            <p:ph idx="1"/>
          </p:nvPr>
        </p:nvSpPr>
        <p:spPr>
          <a:xfrm>
            <a:off x="628650" y="836712"/>
            <a:ext cx="7886700" cy="5884764"/>
          </a:xfrm>
        </p:spPr>
        <p:txBody>
          <a:bodyPr>
            <a:normAutofit fontScale="92500" lnSpcReduction="20000"/>
          </a:bodyPr>
          <a:lstStyle/>
          <a:p>
            <a:pPr marL="0" indent="0">
              <a:buNone/>
            </a:pPr>
            <a:r>
              <a:rPr lang="en-US" sz="3200" b="1" dirty="0" smtClean="0"/>
              <a:t>a. Polypharmacy</a:t>
            </a:r>
          </a:p>
          <a:p>
            <a:pPr>
              <a:lnSpc>
                <a:spcPct val="150000"/>
              </a:lnSpc>
            </a:pPr>
            <a:r>
              <a:rPr lang="en-US" dirty="0" smtClean="0"/>
              <a:t>Taking several drugs, whether prescription or non-prescription contributes to risk of development of ADRs.</a:t>
            </a:r>
          </a:p>
          <a:p>
            <a:pPr>
              <a:lnSpc>
                <a:spcPct val="160000"/>
              </a:lnSpc>
            </a:pPr>
            <a:r>
              <a:rPr lang="en-MY" dirty="0" smtClean="0"/>
              <a:t>Patients </a:t>
            </a:r>
            <a:r>
              <a:rPr lang="en-MY" dirty="0"/>
              <a:t>might seek more than one prescriber </a:t>
            </a:r>
            <a:r>
              <a:rPr lang="en-MY" dirty="0" smtClean="0"/>
              <a:t>at the </a:t>
            </a:r>
            <a:r>
              <a:rPr lang="en-MY" dirty="0"/>
              <a:t>same time for different diseases or acute or chronic </a:t>
            </a:r>
            <a:r>
              <a:rPr lang="en-MY" dirty="0" smtClean="0"/>
              <a:t>conditions. ADRs </a:t>
            </a:r>
            <a:r>
              <a:rPr lang="en-MY" dirty="0"/>
              <a:t>may occur due to drug interaction, </a:t>
            </a:r>
            <a:r>
              <a:rPr lang="en-MY" dirty="0" smtClean="0"/>
              <a:t>synergism, duplication</a:t>
            </a:r>
            <a:r>
              <a:rPr lang="en-MY" dirty="0"/>
              <a:t>, additive effect, discontinuation of </a:t>
            </a:r>
            <a:r>
              <a:rPr lang="en-MY" dirty="0" smtClean="0"/>
              <a:t>therapy. </a:t>
            </a:r>
          </a:p>
          <a:p>
            <a:r>
              <a:rPr lang="en-US" dirty="0" smtClean="0"/>
              <a:t>Polypharmacy </a:t>
            </a:r>
            <a:r>
              <a:rPr lang="en-US" dirty="0"/>
              <a:t>is sometimes not avoidable, specially in elderly</a:t>
            </a:r>
            <a:r>
              <a:rPr lang="en-US" dirty="0" smtClean="0"/>
              <a:t>.</a:t>
            </a:r>
          </a:p>
          <a:p>
            <a:pPr>
              <a:lnSpc>
                <a:spcPct val="150000"/>
              </a:lnSpc>
            </a:pPr>
            <a:r>
              <a:rPr lang="en-US" b="1" dirty="0" smtClean="0">
                <a:solidFill>
                  <a:srgbClr val="C00000"/>
                </a:solidFill>
              </a:rPr>
              <a:t>In general, use of FIVE or more drugs is called </a:t>
            </a:r>
            <a:r>
              <a:rPr lang="en-US" b="1" dirty="0">
                <a:solidFill>
                  <a:srgbClr val="C00000"/>
                </a:solidFill>
              </a:rPr>
              <a:t>polypharmacy </a:t>
            </a:r>
            <a:r>
              <a:rPr lang="en-US" dirty="0"/>
              <a:t>(</a:t>
            </a:r>
            <a:r>
              <a:rPr lang="en-US" dirty="0">
                <a:hlinkClick r:id="rId2"/>
              </a:rPr>
              <a:t>http://</a:t>
            </a:r>
            <a:r>
              <a:rPr lang="en-US" dirty="0" smtClean="0">
                <a:hlinkClick r:id="rId2"/>
              </a:rPr>
              <a:t>www.australianprescriber.com/magazine/31/1/2/3</a:t>
            </a:r>
            <a:r>
              <a:rPr lang="en-US" dirty="0" smtClean="0"/>
              <a:t>).</a:t>
            </a:r>
          </a:p>
          <a:p>
            <a:pPr>
              <a:lnSpc>
                <a:spcPct val="150000"/>
              </a:lnSpc>
            </a:pPr>
            <a:r>
              <a:rPr lang="en-MY" dirty="0" smtClean="0"/>
              <a:t>Polypharmacy </a:t>
            </a:r>
            <a:r>
              <a:rPr lang="en-MY" dirty="0"/>
              <a:t>is associated with suboptimal prescribing. The more drugs a patient is exposed to, the more likely they are to be prescribed </a:t>
            </a:r>
            <a:r>
              <a:rPr lang="en-MY" dirty="0" smtClean="0"/>
              <a:t>inappropriately.</a:t>
            </a:r>
          </a:p>
          <a:p>
            <a:pPr>
              <a:lnSpc>
                <a:spcPct val="150000"/>
              </a:lnSpc>
            </a:pPr>
            <a:r>
              <a:rPr lang="en-US" dirty="0" smtClean="0"/>
              <a:t>Polypharmacy may be associated with </a:t>
            </a:r>
            <a:r>
              <a:rPr lang="en-US" dirty="0" err="1" smtClean="0"/>
              <a:t>DIs.</a:t>
            </a:r>
            <a:endParaRPr lang="en-MY" dirty="0" smtClean="0"/>
          </a:p>
        </p:txBody>
      </p:sp>
      <p:sp>
        <p:nvSpPr>
          <p:cNvPr id="4" name="Slide Number Placeholder 3"/>
          <p:cNvSpPr>
            <a:spLocks noGrp="1"/>
          </p:cNvSpPr>
          <p:nvPr>
            <p:ph type="sldNum" sz="quarter" idx="12"/>
          </p:nvPr>
        </p:nvSpPr>
        <p:spPr/>
        <p:txBody>
          <a:bodyPr/>
          <a:lstStyle/>
          <a:p>
            <a:fld id="{0D0D2027-0B98-4B69-90EB-9A39D24E8E02}" type="slidenum">
              <a:rPr lang="en-US" smtClean="0"/>
              <a:pPr/>
              <a:t>50</a:t>
            </a:fld>
            <a:endParaRPr lang="en-US"/>
          </a:p>
        </p:txBody>
      </p:sp>
    </p:spTree>
    <p:extLst>
      <p:ext uri="{BB962C8B-B14F-4D97-AF65-F5344CB8AC3E}">
        <p14:creationId xmlns:p14="http://schemas.microsoft.com/office/powerpoint/2010/main" val="34739248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01724" y="6381328"/>
            <a:ext cx="7886700" cy="360040"/>
          </a:xfrm>
        </p:spPr>
        <p:txBody>
          <a:bodyPr>
            <a:normAutofit/>
          </a:bodyPr>
          <a:lstStyle/>
          <a:p>
            <a:r>
              <a:rPr lang="en-US" sz="1600" dirty="0"/>
              <a:t>Source: </a:t>
            </a:r>
            <a:r>
              <a:rPr lang="en-US" sz="1600" dirty="0">
                <a:hlinkClick r:id="rId2"/>
              </a:rPr>
              <a:t>http://</a:t>
            </a:r>
            <a:r>
              <a:rPr lang="en-US" sz="1600" dirty="0" smtClean="0">
                <a:hlinkClick r:id="rId2"/>
              </a:rPr>
              <a:t>www.australianprescriber.com/magazine/34/6/article/1229.pdf</a:t>
            </a:r>
            <a:endParaRPr lang="en-MY" dirty="0"/>
          </a:p>
        </p:txBody>
      </p:sp>
      <p:sp>
        <p:nvSpPr>
          <p:cNvPr id="2" name="Slide Number Placeholder 1"/>
          <p:cNvSpPr>
            <a:spLocks noGrp="1"/>
          </p:cNvSpPr>
          <p:nvPr>
            <p:ph type="sldNum" sz="quarter" idx="12"/>
          </p:nvPr>
        </p:nvSpPr>
        <p:spPr/>
        <p:txBody>
          <a:bodyPr/>
          <a:lstStyle/>
          <a:p>
            <a:fld id="{0D0D2027-0B98-4B69-90EB-9A39D24E8E02}" type="slidenum">
              <a:rPr lang="en-US" smtClean="0"/>
              <a:pPr/>
              <a:t>51</a:t>
            </a:fld>
            <a:endParaRPr lang="en-US"/>
          </a:p>
        </p:txBody>
      </p:sp>
      <p:pic>
        <p:nvPicPr>
          <p:cNvPr id="3" name="Picture 2"/>
          <p:cNvPicPr>
            <a:picLocks noChangeAspect="1"/>
          </p:cNvPicPr>
          <p:nvPr/>
        </p:nvPicPr>
        <p:blipFill>
          <a:blip r:embed="rId3"/>
          <a:stretch>
            <a:fillRect/>
          </a:stretch>
        </p:blipFill>
        <p:spPr>
          <a:xfrm>
            <a:off x="395536" y="1414462"/>
            <a:ext cx="8267089" cy="5038874"/>
          </a:xfrm>
          <a:prstGeom prst="rect">
            <a:avLst/>
          </a:prstGeom>
        </p:spPr>
      </p:pic>
      <p:sp>
        <p:nvSpPr>
          <p:cNvPr id="7" name="Rectangle 6"/>
          <p:cNvSpPr/>
          <p:nvPr/>
        </p:nvSpPr>
        <p:spPr>
          <a:xfrm>
            <a:off x="412626" y="308432"/>
            <a:ext cx="8119814" cy="960328"/>
          </a:xfrm>
          <a:prstGeom prst="rect">
            <a:avLst/>
          </a:prstGeom>
        </p:spPr>
        <p:txBody>
          <a:bodyPr wrap="square">
            <a:spAutoFit/>
          </a:bodyPr>
          <a:lstStyle/>
          <a:p>
            <a:pPr>
              <a:lnSpc>
                <a:spcPct val="150000"/>
              </a:lnSpc>
            </a:pPr>
            <a:r>
              <a:rPr lang="en-MY" sz="2000" dirty="0"/>
              <a:t>Polypharmacy may occur when additional drugs are prescribed to treat the adverse effects of other drugs. This is known as the </a:t>
            </a:r>
            <a:r>
              <a:rPr lang="en-MY" sz="2000" b="1" dirty="0">
                <a:solidFill>
                  <a:srgbClr val="FF0000"/>
                </a:solidFill>
              </a:rPr>
              <a:t>'prescribing cascade</a:t>
            </a:r>
            <a:r>
              <a:rPr lang="en-MY" sz="2000" dirty="0"/>
              <a:t>'.</a:t>
            </a:r>
          </a:p>
        </p:txBody>
      </p:sp>
    </p:spTree>
    <p:extLst>
      <p:ext uri="{BB962C8B-B14F-4D97-AF65-F5344CB8AC3E}">
        <p14:creationId xmlns:p14="http://schemas.microsoft.com/office/powerpoint/2010/main" val="4343286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52</a:t>
            </a:fld>
            <a:endParaRPr lang="en-US"/>
          </a:p>
        </p:txBody>
      </p:sp>
      <p:pic>
        <p:nvPicPr>
          <p:cNvPr id="3" name="Picture 2"/>
          <p:cNvPicPr>
            <a:picLocks noChangeAspect="1"/>
          </p:cNvPicPr>
          <p:nvPr/>
        </p:nvPicPr>
        <p:blipFill>
          <a:blip r:embed="rId2"/>
          <a:stretch>
            <a:fillRect/>
          </a:stretch>
        </p:blipFill>
        <p:spPr>
          <a:xfrm>
            <a:off x="400951" y="1026318"/>
            <a:ext cx="8235061" cy="5421314"/>
          </a:xfrm>
          <a:prstGeom prst="rect">
            <a:avLst/>
          </a:prstGeom>
        </p:spPr>
      </p:pic>
      <p:pic>
        <p:nvPicPr>
          <p:cNvPr id="4" name="Picture 3"/>
          <p:cNvPicPr>
            <a:picLocks noChangeAspect="1"/>
          </p:cNvPicPr>
          <p:nvPr/>
        </p:nvPicPr>
        <p:blipFill>
          <a:blip r:embed="rId3"/>
          <a:stretch>
            <a:fillRect/>
          </a:stretch>
        </p:blipFill>
        <p:spPr>
          <a:xfrm>
            <a:off x="395611" y="177779"/>
            <a:ext cx="8234986" cy="939820"/>
          </a:xfrm>
          <a:prstGeom prst="rect">
            <a:avLst/>
          </a:prstGeom>
        </p:spPr>
      </p:pic>
      <p:pic>
        <p:nvPicPr>
          <p:cNvPr id="5" name="Picture 4"/>
          <p:cNvPicPr>
            <a:picLocks noChangeAspect="1"/>
          </p:cNvPicPr>
          <p:nvPr/>
        </p:nvPicPr>
        <p:blipFill>
          <a:blip r:embed="rId4"/>
          <a:stretch>
            <a:fillRect/>
          </a:stretch>
        </p:blipFill>
        <p:spPr>
          <a:xfrm>
            <a:off x="395611" y="6390594"/>
            <a:ext cx="7919390" cy="432854"/>
          </a:xfrm>
          <a:prstGeom prst="rect">
            <a:avLst/>
          </a:prstGeom>
        </p:spPr>
      </p:pic>
    </p:spTree>
    <p:extLst>
      <p:ext uri="{BB962C8B-B14F-4D97-AF65-F5344CB8AC3E}">
        <p14:creationId xmlns:p14="http://schemas.microsoft.com/office/powerpoint/2010/main" val="27538201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76672"/>
            <a:ext cx="7886700" cy="5700291"/>
          </a:xfrm>
        </p:spPr>
        <p:txBody>
          <a:bodyPr/>
          <a:lstStyle/>
          <a:p>
            <a:pPr marL="0" indent="0">
              <a:lnSpc>
                <a:spcPct val="70000"/>
              </a:lnSpc>
              <a:spcAft>
                <a:spcPts val="1200"/>
              </a:spcAft>
              <a:buNone/>
            </a:pPr>
            <a:r>
              <a:rPr lang="en-US" sz="3000" b="1" dirty="0" smtClean="0"/>
              <a:t>b. Drug </a:t>
            </a:r>
            <a:r>
              <a:rPr lang="en-US" sz="3000" b="1" dirty="0"/>
              <a:t>dose and frequency</a:t>
            </a:r>
          </a:p>
          <a:p>
            <a:pPr>
              <a:lnSpc>
                <a:spcPct val="150000"/>
              </a:lnSpc>
            </a:pPr>
            <a:r>
              <a:rPr lang="en-MY" sz="2800" dirty="0"/>
              <a:t>Drug dosing affects the development of ADRs in many </a:t>
            </a:r>
            <a:r>
              <a:rPr lang="en-MY" sz="2800" dirty="0" smtClean="0"/>
              <a:t>ways; e.g</a:t>
            </a:r>
            <a:r>
              <a:rPr lang="en-MY" sz="2800" dirty="0"/>
              <a:t>. some drugs need to be given in the morning and others </a:t>
            </a:r>
            <a:r>
              <a:rPr lang="en-MY" sz="2800" dirty="0" smtClean="0"/>
              <a:t>in the </a:t>
            </a:r>
            <a:r>
              <a:rPr lang="en-MY" sz="2800" dirty="0"/>
              <a:t>evening, some at bedtime. Taking Bisphosphonates at </a:t>
            </a:r>
            <a:r>
              <a:rPr lang="en-MY" sz="2800" dirty="0" smtClean="0"/>
              <a:t>bed time </a:t>
            </a:r>
            <a:r>
              <a:rPr lang="en-MY" sz="2800" dirty="0"/>
              <a:t>may lead to esophagitis, the antiplatelet effect of </a:t>
            </a:r>
            <a:r>
              <a:rPr lang="en-MY" sz="2800" dirty="0" smtClean="0"/>
              <a:t>aspirin when </a:t>
            </a:r>
            <a:r>
              <a:rPr lang="en-MY" sz="2800" dirty="0"/>
              <a:t>taking in the evening is more potent that in the </a:t>
            </a:r>
            <a:r>
              <a:rPr lang="en-MY" sz="2800" dirty="0" smtClean="0"/>
              <a:t>morning </a:t>
            </a:r>
            <a:r>
              <a:rPr lang="en-MY" sz="2800" i="1" dirty="0" smtClean="0"/>
              <a:t>(</a:t>
            </a:r>
            <a:r>
              <a:rPr lang="en-MY" sz="2800" i="1" dirty="0" err="1" smtClean="0"/>
              <a:t>Hermida</a:t>
            </a:r>
            <a:r>
              <a:rPr lang="en-MY" sz="2800" i="1" dirty="0" smtClean="0"/>
              <a:t> </a:t>
            </a:r>
            <a:r>
              <a:rPr lang="en-MY" sz="2800" i="1" dirty="0"/>
              <a:t>et al., 2005)</a:t>
            </a:r>
            <a:r>
              <a:rPr lang="en-MY" sz="2800" dirty="0"/>
              <a:t>.</a:t>
            </a:r>
            <a:r>
              <a:rPr lang="en-MY" sz="2400" dirty="0"/>
              <a:t> </a:t>
            </a:r>
          </a:p>
        </p:txBody>
      </p:sp>
      <p:sp>
        <p:nvSpPr>
          <p:cNvPr id="4" name="Slide Number Placeholder 3"/>
          <p:cNvSpPr>
            <a:spLocks noGrp="1"/>
          </p:cNvSpPr>
          <p:nvPr>
            <p:ph type="sldNum" sz="quarter" idx="12"/>
          </p:nvPr>
        </p:nvSpPr>
        <p:spPr/>
        <p:txBody>
          <a:bodyPr/>
          <a:lstStyle/>
          <a:p>
            <a:fld id="{0D0D2027-0B98-4B69-90EB-9A39D24E8E02}" type="slidenum">
              <a:rPr lang="en-US" smtClean="0"/>
              <a:pPr/>
              <a:t>53</a:t>
            </a:fld>
            <a:endParaRPr lang="en-US"/>
          </a:p>
        </p:txBody>
      </p:sp>
    </p:spTree>
    <p:extLst>
      <p:ext uri="{BB962C8B-B14F-4D97-AF65-F5344CB8AC3E}">
        <p14:creationId xmlns:p14="http://schemas.microsoft.com/office/powerpoint/2010/main" val="10765536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54</a:t>
            </a:fld>
            <a:endParaRPr lang="en-US"/>
          </a:p>
        </p:txBody>
      </p:sp>
      <p:pic>
        <p:nvPicPr>
          <p:cNvPr id="3" name="Picture 2"/>
          <p:cNvPicPr>
            <a:picLocks noChangeAspect="1"/>
          </p:cNvPicPr>
          <p:nvPr/>
        </p:nvPicPr>
        <p:blipFill>
          <a:blip r:embed="rId2"/>
          <a:stretch>
            <a:fillRect/>
          </a:stretch>
        </p:blipFill>
        <p:spPr>
          <a:xfrm>
            <a:off x="179512" y="1844824"/>
            <a:ext cx="3968441" cy="4032448"/>
          </a:xfrm>
          <a:prstGeom prst="rect">
            <a:avLst/>
          </a:prstGeom>
        </p:spPr>
      </p:pic>
      <p:pic>
        <p:nvPicPr>
          <p:cNvPr id="4" name="Picture 3"/>
          <p:cNvPicPr>
            <a:picLocks noChangeAspect="1"/>
          </p:cNvPicPr>
          <p:nvPr/>
        </p:nvPicPr>
        <p:blipFill>
          <a:blip r:embed="rId3"/>
          <a:stretch>
            <a:fillRect/>
          </a:stretch>
        </p:blipFill>
        <p:spPr>
          <a:xfrm>
            <a:off x="4427984" y="332656"/>
            <a:ext cx="4539621" cy="3101886"/>
          </a:xfrm>
          <a:prstGeom prst="rect">
            <a:avLst/>
          </a:prstGeom>
        </p:spPr>
      </p:pic>
    </p:spTree>
    <p:extLst>
      <p:ext uri="{BB962C8B-B14F-4D97-AF65-F5344CB8AC3E}">
        <p14:creationId xmlns:p14="http://schemas.microsoft.com/office/powerpoint/2010/main" val="37694500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a:r>
              <a:rPr lang="en-US" sz="3000" b="1" dirty="0" smtClean="0">
                <a:solidFill>
                  <a:srgbClr val="00B0F0"/>
                </a:solidFill>
              </a:rPr>
              <a:t>7.4 Disease Related Factors</a:t>
            </a:r>
            <a:endParaRPr lang="en-MY" sz="3000" b="1" dirty="0">
              <a:solidFill>
                <a:srgbClr val="00B0F0"/>
              </a:solidFill>
            </a:endParaRPr>
          </a:p>
        </p:txBody>
      </p:sp>
      <p:sp>
        <p:nvSpPr>
          <p:cNvPr id="3" name="Content Placeholder 2"/>
          <p:cNvSpPr>
            <a:spLocks noGrp="1"/>
          </p:cNvSpPr>
          <p:nvPr>
            <p:ph idx="1"/>
          </p:nvPr>
        </p:nvSpPr>
        <p:spPr>
          <a:xfrm>
            <a:off x="628650" y="1412776"/>
            <a:ext cx="7886700" cy="5112568"/>
          </a:xfrm>
        </p:spPr>
        <p:txBody>
          <a:bodyPr>
            <a:normAutofit/>
          </a:bodyPr>
          <a:lstStyle/>
          <a:p>
            <a:pPr>
              <a:lnSpc>
                <a:spcPct val="150000"/>
              </a:lnSpc>
            </a:pPr>
            <a:r>
              <a:rPr lang="en-MY" sz="2400" dirty="0"/>
              <a:t>Concomitant patient’s disease may also inﬂuence </a:t>
            </a:r>
            <a:r>
              <a:rPr lang="en-MY" sz="2400" dirty="0" smtClean="0"/>
              <a:t>susceptibility to </a:t>
            </a:r>
            <a:r>
              <a:rPr lang="en-MY" sz="2400" dirty="0"/>
              <a:t>ADRs</a:t>
            </a:r>
            <a:r>
              <a:rPr lang="en-MY" sz="2400" dirty="0" smtClean="0"/>
              <a:t>.</a:t>
            </a:r>
          </a:p>
          <a:p>
            <a:pPr>
              <a:lnSpc>
                <a:spcPct val="150000"/>
              </a:lnSpc>
            </a:pPr>
            <a:r>
              <a:rPr lang="en-MY" sz="2400" dirty="0"/>
              <a:t>For example, some beta-blockers taken for heart disease </a:t>
            </a:r>
            <a:r>
              <a:rPr lang="en-MY" sz="2400" dirty="0" smtClean="0"/>
              <a:t>or high </a:t>
            </a:r>
            <a:r>
              <a:rPr lang="en-MY" sz="2400" dirty="0"/>
              <a:t>blood pressure can worsen asthma and make it hard </a:t>
            </a:r>
            <a:r>
              <a:rPr lang="en-MY" sz="2400" dirty="0" smtClean="0"/>
              <a:t>for people </a:t>
            </a:r>
            <a:r>
              <a:rPr lang="en-MY" sz="2400" dirty="0"/>
              <a:t>with diabetes to tell when their blood sugar is </a:t>
            </a:r>
            <a:r>
              <a:rPr lang="en-MY" sz="2400" dirty="0" smtClean="0"/>
              <a:t>too low.</a:t>
            </a:r>
          </a:p>
          <a:p>
            <a:pPr>
              <a:lnSpc>
                <a:spcPct val="150000"/>
              </a:lnSpc>
            </a:pPr>
            <a:r>
              <a:rPr lang="en-MY" sz="2400" dirty="0" smtClean="0"/>
              <a:t>GIT ulcer patients taking NSAIDS for the relief of pain.</a:t>
            </a:r>
          </a:p>
          <a:p>
            <a:pPr>
              <a:lnSpc>
                <a:spcPct val="150000"/>
              </a:lnSpc>
            </a:pPr>
            <a:r>
              <a:rPr lang="en-MY" sz="2400" dirty="0" smtClean="0"/>
              <a:t>Prednisone </a:t>
            </a:r>
            <a:r>
              <a:rPr lang="en-MY" sz="2400" dirty="0"/>
              <a:t>can </a:t>
            </a:r>
            <a:r>
              <a:rPr lang="en-MY" sz="2400" dirty="0" smtClean="0"/>
              <a:t>aggravate congestive </a:t>
            </a:r>
            <a:r>
              <a:rPr lang="en-MY" sz="2400" dirty="0"/>
              <a:t>heart failure and cause ﬂuid retention</a:t>
            </a:r>
            <a:r>
              <a:rPr lang="en-MY" sz="2400" dirty="0" smtClean="0"/>
              <a:t>.</a:t>
            </a:r>
            <a:endParaRPr lang="en-MY"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55</a:t>
            </a:fld>
            <a:endParaRPr lang="en-US"/>
          </a:p>
        </p:txBody>
      </p:sp>
    </p:spTree>
    <p:extLst>
      <p:ext uri="{BB962C8B-B14F-4D97-AF65-F5344CB8AC3E}">
        <p14:creationId xmlns:p14="http://schemas.microsoft.com/office/powerpoint/2010/main" val="11476844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4624"/>
            <a:ext cx="8424936" cy="1296974"/>
          </a:xfrm>
        </p:spPr>
        <p:txBody>
          <a:bodyPr>
            <a:noAutofit/>
          </a:bodyPr>
          <a:lstStyle/>
          <a:p>
            <a:r>
              <a:rPr lang="en-US" b="1" dirty="0" smtClean="0">
                <a:solidFill>
                  <a:srgbClr val="C00000"/>
                </a:solidFill>
              </a:rPr>
              <a:t>8. Formulation Issues Contributing </a:t>
            </a:r>
            <a:r>
              <a:rPr lang="en-US" b="1" dirty="0">
                <a:solidFill>
                  <a:srgbClr val="C00000"/>
                </a:solidFill>
              </a:rPr>
              <a:t>to ADRs</a:t>
            </a:r>
          </a:p>
        </p:txBody>
      </p:sp>
      <p:sp>
        <p:nvSpPr>
          <p:cNvPr id="3" name="Content Placeholder 2"/>
          <p:cNvSpPr>
            <a:spLocks noGrp="1"/>
          </p:cNvSpPr>
          <p:nvPr>
            <p:ph idx="1"/>
          </p:nvPr>
        </p:nvSpPr>
        <p:spPr>
          <a:xfrm>
            <a:off x="529208" y="1340768"/>
            <a:ext cx="8291264" cy="5380708"/>
          </a:xfrm>
        </p:spPr>
        <p:txBody>
          <a:bodyPr>
            <a:noAutofit/>
          </a:bodyPr>
          <a:lstStyle/>
          <a:p>
            <a:pPr>
              <a:lnSpc>
                <a:spcPct val="150000"/>
              </a:lnSpc>
            </a:pPr>
            <a:r>
              <a:rPr lang="en-US" sz="2200" dirty="0" smtClean="0"/>
              <a:t>Although ADRs caused by product formulation issues are rare, few examples have occurred.</a:t>
            </a:r>
          </a:p>
          <a:p>
            <a:pPr>
              <a:lnSpc>
                <a:spcPct val="150000"/>
              </a:lnSpc>
            </a:pPr>
            <a:r>
              <a:rPr lang="en-US" sz="2200" dirty="0" smtClean="0"/>
              <a:t>In 2006, cough medicines made using glycerin contaminated with diethylene glycol, sourced from China, resulted in death of over 300 people in Panama.</a:t>
            </a:r>
          </a:p>
          <a:p>
            <a:pPr>
              <a:lnSpc>
                <a:spcPct val="150000"/>
              </a:lnSpc>
            </a:pPr>
            <a:r>
              <a:rPr lang="en-US" sz="2200" dirty="0" err="1" smtClean="0"/>
              <a:t>Osmosin</a:t>
            </a:r>
            <a:r>
              <a:rPr lang="en-US" sz="2200" dirty="0" smtClean="0"/>
              <a:t> (slow release preparation of indomethacin) was withdrawn in 1983 after 36 fatal GI hemorrhages, suspected to be caused by the tablet becoming stuck against the mucosa of GI tract.</a:t>
            </a:r>
          </a:p>
          <a:p>
            <a:pPr>
              <a:lnSpc>
                <a:spcPct val="150000"/>
              </a:lnSpc>
            </a:pPr>
            <a:r>
              <a:rPr lang="en-US" sz="2200" dirty="0"/>
              <a:t>Sweeteners, </a:t>
            </a:r>
            <a:r>
              <a:rPr lang="en-US" sz="2200" dirty="0" smtClean="0"/>
              <a:t>flavorings, coloring </a:t>
            </a:r>
            <a:r>
              <a:rPr lang="en-US" sz="2200" dirty="0"/>
              <a:t>agents/dyes &amp; preservatives have all been associated with adverse </a:t>
            </a:r>
            <a:r>
              <a:rPr lang="en-US" sz="2200" dirty="0" smtClean="0"/>
              <a:t>reactions.</a:t>
            </a:r>
          </a:p>
          <a:p>
            <a:pPr>
              <a:lnSpc>
                <a:spcPct val="150000"/>
              </a:lnSpc>
            </a:pPr>
            <a:endParaRPr lang="en-US" sz="22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395536" y="404664"/>
            <a:ext cx="4224469" cy="3168352"/>
          </a:xfrm>
          <a:prstGeom prst="rect">
            <a:avLst/>
          </a:prstGeom>
        </p:spPr>
      </p:pic>
      <p:sp>
        <p:nvSpPr>
          <p:cNvPr id="4" name="Slide Number Placeholder 3"/>
          <p:cNvSpPr>
            <a:spLocks noGrp="1"/>
          </p:cNvSpPr>
          <p:nvPr>
            <p:ph type="sldNum" sz="quarter" idx="12"/>
          </p:nvPr>
        </p:nvSpPr>
        <p:spPr/>
        <p:txBody>
          <a:bodyPr/>
          <a:lstStyle/>
          <a:p>
            <a:fld id="{0D0D2027-0B98-4B69-90EB-9A39D24E8E02}" type="slidenum">
              <a:rPr lang="en-US" smtClean="0"/>
              <a:pPr/>
              <a:t>57</a:t>
            </a:fld>
            <a:endParaRPr lang="en-US"/>
          </a:p>
        </p:txBody>
      </p:sp>
      <p:pic>
        <p:nvPicPr>
          <p:cNvPr id="6" name="Picture 5"/>
          <p:cNvPicPr>
            <a:picLocks noChangeAspect="1"/>
          </p:cNvPicPr>
          <p:nvPr/>
        </p:nvPicPr>
        <p:blipFill>
          <a:blip r:embed="rId3"/>
          <a:stretch>
            <a:fillRect/>
          </a:stretch>
        </p:blipFill>
        <p:spPr>
          <a:xfrm>
            <a:off x="5148064" y="836712"/>
            <a:ext cx="3190875" cy="5286375"/>
          </a:xfrm>
          <a:prstGeom prst="rect">
            <a:avLst/>
          </a:prstGeom>
        </p:spPr>
      </p:pic>
    </p:spTree>
    <p:extLst>
      <p:ext uri="{BB962C8B-B14F-4D97-AF65-F5344CB8AC3E}">
        <p14:creationId xmlns:p14="http://schemas.microsoft.com/office/powerpoint/2010/main" val="22508499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16632"/>
            <a:ext cx="8320438" cy="2167080"/>
          </a:xfrm>
        </p:spPr>
        <p:txBody>
          <a:bodyPr>
            <a:noAutofit/>
          </a:bodyPr>
          <a:lstStyle/>
          <a:p>
            <a:r>
              <a:rPr lang="en-US" sz="3600" b="1" dirty="0" smtClean="0">
                <a:solidFill>
                  <a:srgbClr val="C00000"/>
                </a:solidFill>
                <a:latin typeface="+mn-lt"/>
                <a:cs typeface="Aharoni" pitchFamily="2" charset="-79"/>
              </a:rPr>
              <a:t>9. Important Organizations </a:t>
            </a:r>
            <a:r>
              <a:rPr lang="en-US" sz="3600" b="1" dirty="0">
                <a:solidFill>
                  <a:srgbClr val="C00000"/>
                </a:solidFill>
                <a:latin typeface="+mn-lt"/>
                <a:cs typeface="Aharoni" pitchFamily="2" charset="-79"/>
              </a:rPr>
              <a:t>I</a:t>
            </a:r>
            <a:r>
              <a:rPr lang="en-US" sz="3600" b="1" dirty="0" smtClean="0">
                <a:solidFill>
                  <a:srgbClr val="C00000"/>
                </a:solidFill>
                <a:latin typeface="+mn-lt"/>
                <a:cs typeface="Aharoni" pitchFamily="2" charset="-79"/>
              </a:rPr>
              <a:t>nvolved in Pharmacovigilance</a:t>
            </a:r>
            <a:endParaRPr lang="en-US" sz="3600" b="1" dirty="0">
              <a:solidFill>
                <a:srgbClr val="C00000"/>
              </a:solidFill>
              <a:latin typeface="+mn-lt"/>
              <a:cs typeface="Aharoni" pitchFamily="2" charset="-79"/>
            </a:endParaRPr>
          </a:p>
        </p:txBody>
      </p:sp>
      <p:sp>
        <p:nvSpPr>
          <p:cNvPr id="3" name="Content Placeholder 2"/>
          <p:cNvSpPr>
            <a:spLocks noGrp="1"/>
          </p:cNvSpPr>
          <p:nvPr>
            <p:ph idx="1"/>
          </p:nvPr>
        </p:nvSpPr>
        <p:spPr>
          <a:xfrm>
            <a:off x="457200" y="2132856"/>
            <a:ext cx="7467600" cy="4341096"/>
          </a:xfrm>
        </p:spPr>
        <p:txBody>
          <a:bodyPr/>
          <a:lstStyle/>
          <a:p>
            <a:pPr>
              <a:lnSpc>
                <a:spcPct val="150000"/>
              </a:lnSpc>
            </a:pPr>
            <a:r>
              <a:rPr lang="en-US" sz="2400" dirty="0" smtClean="0">
                <a:ea typeface="Adobe Song Std L" panose="02020300000000000000" pitchFamily="18" charset="-128"/>
              </a:rPr>
              <a:t>U.S Food and Drug Administration (FDA)</a:t>
            </a:r>
          </a:p>
          <a:p>
            <a:pPr>
              <a:lnSpc>
                <a:spcPct val="150000"/>
              </a:lnSpc>
            </a:pPr>
            <a:r>
              <a:rPr lang="en-US" sz="2400" dirty="0" smtClean="0">
                <a:ea typeface="Adobe Song Std L" panose="02020300000000000000" pitchFamily="18" charset="-128"/>
              </a:rPr>
              <a:t>European Medicine Agency (EMA) </a:t>
            </a:r>
          </a:p>
          <a:p>
            <a:pPr>
              <a:lnSpc>
                <a:spcPct val="150000"/>
              </a:lnSpc>
            </a:pPr>
            <a:r>
              <a:rPr lang="en-US" sz="2400" dirty="0" smtClean="0">
                <a:ea typeface="Adobe Song Std L" panose="02020300000000000000" pitchFamily="18" charset="-128"/>
              </a:rPr>
              <a:t>Uppsala </a:t>
            </a:r>
            <a:r>
              <a:rPr lang="en-US" sz="2400" dirty="0">
                <a:ea typeface="Adobe Song Std L" panose="02020300000000000000" pitchFamily="18" charset="-128"/>
              </a:rPr>
              <a:t>M</a:t>
            </a:r>
            <a:r>
              <a:rPr lang="en-US" sz="2400" dirty="0" smtClean="0">
                <a:ea typeface="Adobe Song Std L" panose="02020300000000000000" pitchFamily="18" charset="-128"/>
              </a:rPr>
              <a:t>onitoring </a:t>
            </a:r>
            <a:r>
              <a:rPr lang="en-US" sz="2400" dirty="0">
                <a:ea typeface="Adobe Song Std L" panose="02020300000000000000" pitchFamily="18" charset="-128"/>
              </a:rPr>
              <a:t>C</a:t>
            </a:r>
            <a:r>
              <a:rPr lang="en-US" sz="2400" dirty="0" smtClean="0">
                <a:ea typeface="Adobe Song Std L" panose="02020300000000000000" pitchFamily="18" charset="-128"/>
              </a:rPr>
              <a:t>enter (UMC)</a:t>
            </a:r>
          </a:p>
          <a:p>
            <a:pPr>
              <a:lnSpc>
                <a:spcPct val="150000"/>
              </a:lnSpc>
            </a:pPr>
            <a:r>
              <a:rPr lang="en-US" sz="2400" dirty="0" smtClean="0">
                <a:ea typeface="Adobe Song Std L" panose="02020300000000000000" pitchFamily="18" charset="-128"/>
              </a:rPr>
              <a:t>Medicines and Healthcare </a:t>
            </a:r>
            <a:r>
              <a:rPr lang="en-US" sz="2400" dirty="0">
                <a:ea typeface="Adobe Song Std L" panose="02020300000000000000" pitchFamily="18" charset="-128"/>
              </a:rPr>
              <a:t>P</a:t>
            </a:r>
            <a:r>
              <a:rPr lang="en-US" sz="2400" dirty="0" smtClean="0">
                <a:ea typeface="Adobe Song Std L" panose="02020300000000000000" pitchFamily="18" charset="-128"/>
              </a:rPr>
              <a:t>roducts Regulatory Authority (MHRA)</a:t>
            </a:r>
          </a:p>
          <a:p>
            <a:pPr>
              <a:lnSpc>
                <a:spcPct val="150000"/>
              </a:lnSpc>
            </a:pPr>
            <a:r>
              <a:rPr lang="en-US" sz="2400" dirty="0" smtClean="0">
                <a:ea typeface="Adobe Song Std L" panose="02020300000000000000" pitchFamily="18" charset="-128"/>
              </a:rPr>
              <a:t>Drug Regulatory Authority of Pakistan (DRAP)</a:t>
            </a:r>
          </a:p>
          <a:p>
            <a:pPr>
              <a:lnSpc>
                <a:spcPct val="150000"/>
              </a:lnSpc>
            </a:pPr>
            <a:endParaRPr lang="en-US" dirty="0">
              <a:latin typeface="Arial Rounded MT Bold" pitchFamily="34" charset="0"/>
            </a:endParaRPr>
          </a:p>
        </p:txBody>
      </p:sp>
      <p:sp>
        <p:nvSpPr>
          <p:cNvPr id="4" name="Slide Number Placeholder 3"/>
          <p:cNvSpPr>
            <a:spLocks noGrp="1"/>
          </p:cNvSpPr>
          <p:nvPr>
            <p:ph type="sldNum" sz="quarter" idx="12"/>
          </p:nvPr>
        </p:nvSpPr>
        <p:spPr/>
        <p:txBody>
          <a:bodyPr/>
          <a:lstStyle/>
          <a:p>
            <a:fld id="{0D0D2027-0B98-4B69-90EB-9A39D24E8E02}" type="slidenum">
              <a:rPr lang="en-US" smtClean="0"/>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88640"/>
            <a:ext cx="7886700" cy="5700291"/>
          </a:xfrm>
        </p:spPr>
        <p:txBody>
          <a:bodyPr>
            <a:normAutofit/>
          </a:bodyPr>
          <a:lstStyle/>
          <a:p>
            <a:pPr marL="0" indent="0">
              <a:buNone/>
            </a:pPr>
            <a:r>
              <a:rPr lang="en-US" sz="2400" b="1" dirty="0" smtClean="0">
                <a:solidFill>
                  <a:srgbClr val="FF0000"/>
                </a:solidFill>
              </a:rPr>
              <a:t>9.1. FDA </a:t>
            </a:r>
            <a:r>
              <a:rPr lang="en-US" sz="2400" b="1" dirty="0" smtClean="0"/>
              <a:t>(</a:t>
            </a:r>
            <a:r>
              <a:rPr lang="en-US" sz="2400" b="1" dirty="0" err="1" smtClean="0"/>
              <a:t>MedWatch</a:t>
            </a:r>
            <a:r>
              <a:rPr lang="en-US" sz="2400" b="1" dirty="0" smtClean="0"/>
              <a:t> Program)----</a:t>
            </a:r>
            <a:r>
              <a:rPr lang="en-US" sz="2400" dirty="0" smtClean="0"/>
              <a:t>United States </a:t>
            </a:r>
            <a:endParaRPr lang="en-MY" sz="24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59</a:t>
            </a:fld>
            <a:endParaRPr lang="en-US"/>
          </a:p>
        </p:txBody>
      </p:sp>
      <p:pic>
        <p:nvPicPr>
          <p:cNvPr id="5" name="Picture 4"/>
          <p:cNvPicPr>
            <a:picLocks noChangeAspect="1"/>
          </p:cNvPicPr>
          <p:nvPr/>
        </p:nvPicPr>
        <p:blipFill>
          <a:blip r:embed="rId2"/>
          <a:stretch>
            <a:fillRect/>
          </a:stretch>
        </p:blipFill>
        <p:spPr>
          <a:xfrm>
            <a:off x="205470" y="764704"/>
            <a:ext cx="8733059" cy="5385792"/>
          </a:xfrm>
          <a:prstGeom prst="rect">
            <a:avLst/>
          </a:prstGeom>
        </p:spPr>
      </p:pic>
      <p:sp>
        <p:nvSpPr>
          <p:cNvPr id="6" name="Rectangle 5"/>
          <p:cNvSpPr/>
          <p:nvPr/>
        </p:nvSpPr>
        <p:spPr>
          <a:xfrm>
            <a:off x="64168" y="6262261"/>
            <a:ext cx="8938530" cy="646331"/>
          </a:xfrm>
          <a:prstGeom prst="rect">
            <a:avLst/>
          </a:prstGeom>
        </p:spPr>
        <p:txBody>
          <a:bodyPr wrap="square">
            <a:spAutoFit/>
          </a:bodyPr>
          <a:lstStyle/>
          <a:p>
            <a:r>
              <a:rPr lang="en-MY" dirty="0">
                <a:hlinkClick r:id="rId3"/>
              </a:rPr>
              <a:t>http://</a:t>
            </a:r>
            <a:r>
              <a:rPr lang="en-MY" dirty="0" smtClean="0">
                <a:hlinkClick r:id="rId3"/>
              </a:rPr>
              <a:t>www.fda.gov/Safety/MedWatch/HowToReport/DownloadForms/ucm2007307.htm</a:t>
            </a:r>
            <a:endParaRPr lang="en-US" dirty="0" smtClean="0"/>
          </a:p>
          <a:p>
            <a:endParaRPr lang="en-MY" dirty="0" smtClean="0"/>
          </a:p>
        </p:txBody>
      </p:sp>
    </p:spTree>
    <p:extLst>
      <p:ext uri="{BB962C8B-B14F-4D97-AF65-F5344CB8AC3E}">
        <p14:creationId xmlns:p14="http://schemas.microsoft.com/office/powerpoint/2010/main" val="19852291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332656"/>
            <a:ext cx="7886700" cy="5844307"/>
          </a:xfrm>
        </p:spPr>
        <p:txBody>
          <a:bodyPr>
            <a:normAutofit/>
          </a:bodyPr>
          <a:lstStyle/>
          <a:p>
            <a:pPr marL="0" indent="0">
              <a:lnSpc>
                <a:spcPct val="150000"/>
              </a:lnSpc>
              <a:buNone/>
            </a:pPr>
            <a:r>
              <a:rPr lang="en-US" sz="2800" b="1" i="1" dirty="0" smtClean="0"/>
              <a:t>Criticism</a:t>
            </a:r>
          </a:p>
          <a:p>
            <a:pPr>
              <a:lnSpc>
                <a:spcPct val="150000"/>
              </a:lnSpc>
            </a:pPr>
            <a:r>
              <a:rPr lang="en-US" sz="2800" dirty="0" smtClean="0"/>
              <a:t>Potential for contamination of a product</a:t>
            </a:r>
            <a:r>
              <a:rPr lang="en-US" sz="3600" dirty="0" smtClean="0">
                <a:solidFill>
                  <a:srgbClr val="FF0000"/>
                </a:solidFill>
              </a:rPr>
              <a:t>?</a:t>
            </a:r>
            <a:endParaRPr lang="en-US" sz="2800" dirty="0" smtClean="0">
              <a:solidFill>
                <a:srgbClr val="FF0000"/>
              </a:solidFill>
            </a:endParaRPr>
          </a:p>
          <a:p>
            <a:pPr>
              <a:lnSpc>
                <a:spcPct val="150000"/>
              </a:lnSpc>
            </a:pPr>
            <a:r>
              <a:rPr lang="en-US" sz="2800" dirty="0" smtClean="0"/>
              <a:t>ADRs that included element of error</a:t>
            </a:r>
            <a:r>
              <a:rPr lang="en-US" sz="3600" dirty="0" smtClean="0">
                <a:solidFill>
                  <a:srgbClr val="FF0000"/>
                </a:solidFill>
              </a:rPr>
              <a:t>?</a:t>
            </a:r>
            <a:endParaRPr lang="en-US" sz="3600" dirty="0" smtClean="0"/>
          </a:p>
          <a:p>
            <a:pPr>
              <a:lnSpc>
                <a:spcPct val="150000"/>
              </a:lnSpc>
            </a:pPr>
            <a:r>
              <a:rPr lang="en-US" sz="2800" dirty="0" smtClean="0"/>
              <a:t>ADRs associated with excipients</a:t>
            </a:r>
            <a:r>
              <a:rPr lang="en-US" sz="3600" dirty="0" smtClean="0">
                <a:solidFill>
                  <a:srgbClr val="FF0000"/>
                </a:solidFill>
              </a:rPr>
              <a:t>?</a:t>
            </a:r>
            <a:endParaRPr lang="en-MY" sz="2800" dirty="0">
              <a:solidFill>
                <a:srgbClr val="FF0000"/>
              </a:solidFill>
            </a:endParaRPr>
          </a:p>
        </p:txBody>
      </p:sp>
      <p:sp>
        <p:nvSpPr>
          <p:cNvPr id="4" name="Slide Number Placeholder 3"/>
          <p:cNvSpPr>
            <a:spLocks noGrp="1"/>
          </p:cNvSpPr>
          <p:nvPr>
            <p:ph type="sldNum" sz="quarter" idx="12"/>
          </p:nvPr>
        </p:nvSpPr>
        <p:spPr/>
        <p:txBody>
          <a:bodyPr/>
          <a:lstStyle/>
          <a:p>
            <a:fld id="{0D0D2027-0B98-4B69-90EB-9A39D24E8E02}" type="slidenum">
              <a:rPr lang="en-US" smtClean="0"/>
              <a:pPr/>
              <a:t>6</a:t>
            </a:fld>
            <a:endParaRPr lang="en-US"/>
          </a:p>
        </p:txBody>
      </p:sp>
    </p:spTree>
    <p:extLst>
      <p:ext uri="{BB962C8B-B14F-4D97-AF65-F5344CB8AC3E}">
        <p14:creationId xmlns:p14="http://schemas.microsoft.com/office/powerpoint/2010/main" val="369350308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MY"/>
          </a:p>
        </p:txBody>
      </p:sp>
      <p:sp>
        <p:nvSpPr>
          <p:cNvPr id="7" name="Text Placeholder 6"/>
          <p:cNvSpPr>
            <a:spLocks noGrp="1"/>
          </p:cNvSpPr>
          <p:nvPr>
            <p:ph type="body" idx="1"/>
          </p:nvPr>
        </p:nvSpPr>
        <p:spPr>
          <a:xfrm>
            <a:off x="467544" y="5805264"/>
            <a:ext cx="8006481" cy="856490"/>
          </a:xfrm>
        </p:spPr>
        <p:txBody>
          <a:bodyPr>
            <a:normAutofit fontScale="85000" lnSpcReduction="10000"/>
          </a:bodyPr>
          <a:lstStyle/>
          <a:p>
            <a:r>
              <a:rPr lang="en-US" dirty="0" smtClean="0"/>
              <a:t>Mainly For Healthcare Professionals (</a:t>
            </a:r>
            <a:r>
              <a:rPr lang="en-US" dirty="0" smtClean="0">
                <a:hlinkClick r:id="rId2" action="ppaction://hlinkfile"/>
              </a:rPr>
              <a:t>FDA-Voluntary Reporting_MedWatch.pdf</a:t>
            </a:r>
            <a:r>
              <a:rPr lang="en-US" dirty="0" smtClean="0"/>
              <a:t> Form 3500)</a:t>
            </a:r>
          </a:p>
          <a:p>
            <a:r>
              <a:rPr lang="en-US" dirty="0" err="1" smtClean="0"/>
              <a:t>MedWatch</a:t>
            </a:r>
            <a:r>
              <a:rPr lang="en-US" dirty="0" smtClean="0"/>
              <a:t> Consumer Voluntary Reporting (</a:t>
            </a:r>
            <a:r>
              <a:rPr lang="en-US" dirty="0" smtClean="0">
                <a:hlinkClick r:id="rId3" action="ppaction://hlinkfile"/>
              </a:rPr>
              <a:t>FDA-Voluntary Consumer Reporting_MedWatch.pdf</a:t>
            </a:r>
            <a:r>
              <a:rPr lang="en-US" dirty="0" smtClean="0"/>
              <a:t> Form 3500B)</a:t>
            </a:r>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60</a:t>
            </a:fld>
            <a:endParaRPr lang="en-US"/>
          </a:p>
        </p:txBody>
      </p:sp>
      <p:pic>
        <p:nvPicPr>
          <p:cNvPr id="5" name="Picture 4"/>
          <p:cNvPicPr>
            <a:picLocks noChangeAspect="1"/>
          </p:cNvPicPr>
          <p:nvPr/>
        </p:nvPicPr>
        <p:blipFill>
          <a:blip r:embed="rId4"/>
          <a:stretch>
            <a:fillRect/>
          </a:stretch>
        </p:blipFill>
        <p:spPr>
          <a:xfrm>
            <a:off x="179512" y="116632"/>
            <a:ext cx="8702327" cy="5529808"/>
          </a:xfrm>
          <a:prstGeom prst="rect">
            <a:avLst/>
          </a:prstGeom>
        </p:spPr>
      </p:pic>
    </p:spTree>
    <p:extLst>
      <p:ext uri="{BB962C8B-B14F-4D97-AF65-F5344CB8AC3E}">
        <p14:creationId xmlns:p14="http://schemas.microsoft.com/office/powerpoint/2010/main" val="9701140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248989"/>
            <a:ext cx="7886700" cy="5700291"/>
          </a:xfrm>
        </p:spPr>
        <p:txBody>
          <a:bodyPr/>
          <a:lstStyle/>
          <a:p>
            <a:pPr marL="0" indent="0">
              <a:buNone/>
            </a:pPr>
            <a:r>
              <a:rPr lang="en-US" sz="2400" b="1" dirty="0" smtClean="0">
                <a:solidFill>
                  <a:srgbClr val="FF0000"/>
                </a:solidFill>
              </a:rPr>
              <a:t>9.2. EMA </a:t>
            </a:r>
            <a:r>
              <a:rPr lang="en-US" sz="2400" b="1" dirty="0" smtClean="0"/>
              <a:t>(</a:t>
            </a:r>
            <a:r>
              <a:rPr lang="en-US" sz="2400" b="1" dirty="0" err="1" smtClean="0"/>
              <a:t>Eudravigilance</a:t>
            </a:r>
            <a:r>
              <a:rPr lang="en-US" sz="2400" b="1" dirty="0" smtClean="0"/>
              <a:t>)---</a:t>
            </a:r>
            <a:r>
              <a:rPr lang="en-US" sz="2400" dirty="0" smtClean="0"/>
              <a:t>European Union</a:t>
            </a:r>
          </a:p>
          <a:p>
            <a:pPr marL="0" indent="0">
              <a:buNone/>
            </a:pPr>
            <a:r>
              <a:rPr lang="en-US" dirty="0" smtClean="0">
                <a:latin typeface="Arial Rounded MT Bold" pitchFamily="34" charset="0"/>
              </a:rPr>
              <a:t> </a:t>
            </a:r>
            <a:endParaRPr lang="en-US" dirty="0">
              <a:latin typeface="Arial Rounded MT Bold" pitchFamily="34" charset="0"/>
            </a:endParaRPr>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61</a:t>
            </a:fld>
            <a:endParaRPr lang="en-US"/>
          </a:p>
        </p:txBody>
      </p:sp>
      <p:pic>
        <p:nvPicPr>
          <p:cNvPr id="6" name="Picture 5"/>
          <p:cNvPicPr>
            <a:picLocks noChangeAspect="1"/>
          </p:cNvPicPr>
          <p:nvPr/>
        </p:nvPicPr>
        <p:blipFill>
          <a:blip r:embed="rId2"/>
          <a:stretch>
            <a:fillRect/>
          </a:stretch>
        </p:blipFill>
        <p:spPr>
          <a:xfrm>
            <a:off x="167084" y="764704"/>
            <a:ext cx="8809831" cy="5889848"/>
          </a:xfrm>
          <a:prstGeom prst="rect">
            <a:avLst/>
          </a:prstGeom>
        </p:spPr>
      </p:pic>
    </p:spTree>
    <p:extLst>
      <p:ext uri="{BB962C8B-B14F-4D97-AF65-F5344CB8AC3E}">
        <p14:creationId xmlns:p14="http://schemas.microsoft.com/office/powerpoint/2010/main" val="61052305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62</a:t>
            </a:fld>
            <a:endParaRPr lang="en-US"/>
          </a:p>
        </p:txBody>
      </p:sp>
      <p:pic>
        <p:nvPicPr>
          <p:cNvPr id="5" name="Picture 4"/>
          <p:cNvPicPr>
            <a:picLocks noChangeAspect="1"/>
          </p:cNvPicPr>
          <p:nvPr/>
        </p:nvPicPr>
        <p:blipFill>
          <a:blip r:embed="rId2"/>
          <a:stretch>
            <a:fillRect/>
          </a:stretch>
        </p:blipFill>
        <p:spPr>
          <a:xfrm>
            <a:off x="213878" y="332656"/>
            <a:ext cx="8750610" cy="6192688"/>
          </a:xfrm>
          <a:prstGeom prst="rect">
            <a:avLst/>
          </a:prstGeom>
        </p:spPr>
      </p:pic>
    </p:spTree>
    <p:extLst>
      <p:ext uri="{BB962C8B-B14F-4D97-AF65-F5344CB8AC3E}">
        <p14:creationId xmlns:p14="http://schemas.microsoft.com/office/powerpoint/2010/main" val="132425032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78446" y="260648"/>
            <a:ext cx="7886700" cy="5628283"/>
          </a:xfrm>
        </p:spPr>
        <p:txBody>
          <a:bodyPr/>
          <a:lstStyle/>
          <a:p>
            <a:pPr marL="0" indent="0">
              <a:buNone/>
            </a:pPr>
            <a:r>
              <a:rPr lang="en-US" sz="2400" b="1" dirty="0" smtClean="0">
                <a:solidFill>
                  <a:srgbClr val="FF0000"/>
                </a:solidFill>
              </a:rPr>
              <a:t>9.3. MHRA </a:t>
            </a:r>
            <a:r>
              <a:rPr lang="en-US" sz="2400" b="1" dirty="0" smtClean="0"/>
              <a:t>(Yellow </a:t>
            </a:r>
            <a:r>
              <a:rPr lang="en-US" sz="2400" b="1" dirty="0"/>
              <a:t>Card </a:t>
            </a:r>
            <a:r>
              <a:rPr lang="en-US" sz="2400" b="1" dirty="0" smtClean="0"/>
              <a:t>Scheme)----</a:t>
            </a:r>
            <a:r>
              <a:rPr lang="en-US" sz="2400" dirty="0"/>
              <a:t>United Kingdom</a:t>
            </a:r>
          </a:p>
          <a:p>
            <a:endParaRPr lang="en-MY" dirty="0"/>
          </a:p>
        </p:txBody>
      </p:sp>
      <p:sp>
        <p:nvSpPr>
          <p:cNvPr id="2" name="Slide Number Placeholder 1"/>
          <p:cNvSpPr>
            <a:spLocks noGrp="1"/>
          </p:cNvSpPr>
          <p:nvPr>
            <p:ph type="sldNum" sz="quarter" idx="12"/>
          </p:nvPr>
        </p:nvSpPr>
        <p:spPr/>
        <p:txBody>
          <a:bodyPr/>
          <a:lstStyle/>
          <a:p>
            <a:fld id="{0D0D2027-0B98-4B69-90EB-9A39D24E8E02}" type="slidenum">
              <a:rPr lang="en-US" smtClean="0"/>
              <a:pPr/>
              <a:t>63</a:t>
            </a:fld>
            <a:endParaRPr lang="en-US"/>
          </a:p>
        </p:txBody>
      </p:sp>
      <p:pic>
        <p:nvPicPr>
          <p:cNvPr id="6" name="Picture 5"/>
          <p:cNvPicPr>
            <a:picLocks noChangeAspect="1"/>
          </p:cNvPicPr>
          <p:nvPr/>
        </p:nvPicPr>
        <p:blipFill>
          <a:blip r:embed="rId2"/>
          <a:stretch>
            <a:fillRect/>
          </a:stretch>
        </p:blipFill>
        <p:spPr>
          <a:xfrm>
            <a:off x="378446" y="715307"/>
            <a:ext cx="8136904" cy="6006169"/>
          </a:xfrm>
          <a:prstGeom prst="rect">
            <a:avLst/>
          </a:prstGeom>
        </p:spPr>
      </p:pic>
    </p:spTree>
    <p:extLst>
      <p:ext uri="{BB962C8B-B14F-4D97-AF65-F5344CB8AC3E}">
        <p14:creationId xmlns:p14="http://schemas.microsoft.com/office/powerpoint/2010/main" val="28362933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64</a:t>
            </a:fld>
            <a:endParaRPr lang="en-US"/>
          </a:p>
        </p:txBody>
      </p:sp>
      <p:pic>
        <p:nvPicPr>
          <p:cNvPr id="3" name="Picture 2"/>
          <p:cNvPicPr>
            <a:picLocks noChangeAspect="1"/>
          </p:cNvPicPr>
          <p:nvPr/>
        </p:nvPicPr>
        <p:blipFill>
          <a:blip r:embed="rId2"/>
          <a:stretch>
            <a:fillRect/>
          </a:stretch>
        </p:blipFill>
        <p:spPr>
          <a:xfrm>
            <a:off x="323528" y="836712"/>
            <a:ext cx="8426726" cy="4737720"/>
          </a:xfrm>
          <a:prstGeom prst="rect">
            <a:avLst/>
          </a:prstGeom>
        </p:spPr>
      </p:pic>
    </p:spTree>
    <p:extLst>
      <p:ext uri="{BB962C8B-B14F-4D97-AF65-F5344CB8AC3E}">
        <p14:creationId xmlns:p14="http://schemas.microsoft.com/office/powerpoint/2010/main" val="389939224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65</a:t>
            </a:fld>
            <a:endParaRPr lang="en-US"/>
          </a:p>
        </p:txBody>
      </p:sp>
      <p:pic>
        <p:nvPicPr>
          <p:cNvPr id="3" name="Picture 2"/>
          <p:cNvPicPr>
            <a:picLocks noChangeAspect="1"/>
          </p:cNvPicPr>
          <p:nvPr/>
        </p:nvPicPr>
        <p:blipFill>
          <a:blip r:embed="rId2"/>
          <a:stretch>
            <a:fillRect/>
          </a:stretch>
        </p:blipFill>
        <p:spPr>
          <a:xfrm>
            <a:off x="135473" y="908720"/>
            <a:ext cx="8921298" cy="5241776"/>
          </a:xfrm>
          <a:prstGeom prst="rect">
            <a:avLst/>
          </a:prstGeom>
        </p:spPr>
      </p:pic>
    </p:spTree>
    <p:extLst>
      <p:ext uri="{BB962C8B-B14F-4D97-AF65-F5344CB8AC3E}">
        <p14:creationId xmlns:p14="http://schemas.microsoft.com/office/powerpoint/2010/main" val="28481232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D0D2027-0B98-4B69-90EB-9A39D24E8E02}" type="slidenum">
              <a:rPr lang="en-US" smtClean="0"/>
              <a:pPr/>
              <a:t>66</a:t>
            </a:fld>
            <a:endParaRPr lang="en-US"/>
          </a:p>
        </p:txBody>
      </p:sp>
      <p:pic>
        <p:nvPicPr>
          <p:cNvPr id="3" name="Picture 2"/>
          <p:cNvPicPr>
            <a:picLocks noChangeAspect="1"/>
          </p:cNvPicPr>
          <p:nvPr/>
        </p:nvPicPr>
        <p:blipFill>
          <a:blip r:embed="rId2"/>
          <a:stretch>
            <a:fillRect/>
          </a:stretch>
        </p:blipFill>
        <p:spPr>
          <a:xfrm>
            <a:off x="107504" y="491480"/>
            <a:ext cx="8939033" cy="5025752"/>
          </a:xfrm>
          <a:prstGeom prst="rect">
            <a:avLst/>
          </a:prstGeom>
        </p:spPr>
      </p:pic>
    </p:spTree>
    <p:extLst>
      <p:ext uri="{BB962C8B-B14F-4D97-AF65-F5344CB8AC3E}">
        <p14:creationId xmlns:p14="http://schemas.microsoft.com/office/powerpoint/2010/main" val="263170912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23888" y="5577554"/>
            <a:ext cx="7886700" cy="788443"/>
          </a:xfrm>
        </p:spPr>
        <p:txBody>
          <a:bodyPr/>
          <a:lstStyle/>
          <a:p>
            <a:r>
              <a:rPr lang="en-US" dirty="0" smtClean="0"/>
              <a:t>Paper form </a:t>
            </a:r>
            <a:r>
              <a:rPr lang="en-US" dirty="0" smtClean="0">
                <a:hlinkClick r:id="rId2" action="ppaction://hlinkfile"/>
              </a:rPr>
              <a:t>Healthcare-Professional-Yellow-Card-Reporting-Form_1_.pdf</a:t>
            </a:r>
            <a:endParaRPr lang="en-MY" dirty="0"/>
          </a:p>
        </p:txBody>
      </p:sp>
      <p:sp>
        <p:nvSpPr>
          <p:cNvPr id="2" name="Slide Number Placeholder 1"/>
          <p:cNvSpPr>
            <a:spLocks noGrp="1"/>
          </p:cNvSpPr>
          <p:nvPr>
            <p:ph type="sldNum" sz="quarter" idx="12"/>
          </p:nvPr>
        </p:nvSpPr>
        <p:spPr/>
        <p:txBody>
          <a:bodyPr/>
          <a:lstStyle/>
          <a:p>
            <a:fld id="{0D0D2027-0B98-4B69-90EB-9A39D24E8E02}" type="slidenum">
              <a:rPr lang="en-US" smtClean="0"/>
              <a:pPr/>
              <a:t>67</a:t>
            </a:fld>
            <a:endParaRPr lang="en-US"/>
          </a:p>
        </p:txBody>
      </p:sp>
      <p:pic>
        <p:nvPicPr>
          <p:cNvPr id="3" name="Picture 2"/>
          <p:cNvPicPr>
            <a:picLocks noChangeAspect="1"/>
          </p:cNvPicPr>
          <p:nvPr/>
        </p:nvPicPr>
        <p:blipFill>
          <a:blip r:embed="rId3"/>
          <a:stretch>
            <a:fillRect/>
          </a:stretch>
        </p:blipFill>
        <p:spPr>
          <a:xfrm>
            <a:off x="278929" y="260648"/>
            <a:ext cx="8576618" cy="4821993"/>
          </a:xfrm>
          <a:prstGeom prst="rect">
            <a:avLst/>
          </a:prstGeom>
        </p:spPr>
      </p:pic>
    </p:spTree>
    <p:extLst>
      <p:ext uri="{BB962C8B-B14F-4D97-AF65-F5344CB8AC3E}">
        <p14:creationId xmlns:p14="http://schemas.microsoft.com/office/powerpoint/2010/main" val="39427316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28650" y="404664"/>
            <a:ext cx="7886700" cy="5772299"/>
          </a:xfrm>
        </p:spPr>
        <p:txBody>
          <a:bodyPr/>
          <a:lstStyle/>
          <a:p>
            <a:pPr marL="0" indent="0">
              <a:buNone/>
            </a:pPr>
            <a:r>
              <a:rPr lang="en-US" sz="2400" b="1" dirty="0" smtClean="0">
                <a:solidFill>
                  <a:srgbClr val="FF0000"/>
                </a:solidFill>
                <a:ea typeface="Adobe Song Std L" panose="02020300000000000000" pitchFamily="18" charset="-128"/>
              </a:rPr>
              <a:t>9.4. UMC </a:t>
            </a:r>
            <a:r>
              <a:rPr lang="en-US" sz="2400" b="1" dirty="0" smtClean="0">
                <a:ea typeface="Adobe Song Std L" panose="02020300000000000000" pitchFamily="18" charset="-128"/>
              </a:rPr>
              <a:t>(</a:t>
            </a:r>
            <a:r>
              <a:rPr lang="en-US" sz="2400" b="1" dirty="0" err="1" smtClean="0">
                <a:ea typeface="Adobe Song Std L" panose="02020300000000000000" pitchFamily="18" charset="-128"/>
              </a:rPr>
              <a:t>VigiBase</a:t>
            </a:r>
            <a:r>
              <a:rPr lang="en-US" sz="2400" b="1" dirty="0" smtClean="0">
                <a:ea typeface="Adobe Song Std L" panose="02020300000000000000" pitchFamily="18" charset="-128"/>
              </a:rPr>
              <a:t>)---- World Health Organization</a:t>
            </a:r>
            <a:endParaRPr lang="en-US" sz="2400" b="1" dirty="0">
              <a:ea typeface="Adobe Song Std L" panose="02020300000000000000" pitchFamily="18" charset="-128"/>
            </a:endParaRPr>
          </a:p>
          <a:p>
            <a:endParaRPr lang="en-MY" dirty="0"/>
          </a:p>
        </p:txBody>
      </p:sp>
      <p:sp>
        <p:nvSpPr>
          <p:cNvPr id="2" name="Slide Number Placeholder 1"/>
          <p:cNvSpPr>
            <a:spLocks noGrp="1"/>
          </p:cNvSpPr>
          <p:nvPr>
            <p:ph type="sldNum" sz="quarter" idx="12"/>
          </p:nvPr>
        </p:nvSpPr>
        <p:spPr/>
        <p:txBody>
          <a:bodyPr/>
          <a:lstStyle/>
          <a:p>
            <a:fld id="{0D0D2027-0B98-4B69-90EB-9A39D24E8E02}" type="slidenum">
              <a:rPr lang="en-US" smtClean="0"/>
              <a:pPr/>
              <a:t>68</a:t>
            </a:fld>
            <a:endParaRPr lang="en-US"/>
          </a:p>
        </p:txBody>
      </p:sp>
      <p:pic>
        <p:nvPicPr>
          <p:cNvPr id="5" name="Picture 4"/>
          <p:cNvPicPr>
            <a:picLocks noChangeAspect="1"/>
          </p:cNvPicPr>
          <p:nvPr/>
        </p:nvPicPr>
        <p:blipFill>
          <a:blip r:embed="rId2"/>
          <a:stretch>
            <a:fillRect/>
          </a:stretch>
        </p:blipFill>
        <p:spPr>
          <a:xfrm>
            <a:off x="294598" y="1124743"/>
            <a:ext cx="8554803" cy="5231607"/>
          </a:xfrm>
          <a:prstGeom prst="rect">
            <a:avLst/>
          </a:prstGeom>
        </p:spPr>
      </p:pic>
    </p:spTree>
    <p:extLst>
      <p:ext uri="{BB962C8B-B14F-4D97-AF65-F5344CB8AC3E}">
        <p14:creationId xmlns:p14="http://schemas.microsoft.com/office/powerpoint/2010/main" val="42268898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69</a:t>
            </a:fld>
            <a:endParaRPr lang="en-US"/>
          </a:p>
        </p:txBody>
      </p:sp>
      <p:pic>
        <p:nvPicPr>
          <p:cNvPr id="5" name="Picture 4"/>
          <p:cNvPicPr>
            <a:picLocks noChangeAspect="1"/>
          </p:cNvPicPr>
          <p:nvPr/>
        </p:nvPicPr>
        <p:blipFill>
          <a:blip r:embed="rId2"/>
          <a:stretch>
            <a:fillRect/>
          </a:stretch>
        </p:blipFill>
        <p:spPr>
          <a:xfrm>
            <a:off x="179512" y="980728"/>
            <a:ext cx="8682879" cy="4881736"/>
          </a:xfrm>
          <a:prstGeom prst="rect">
            <a:avLst/>
          </a:prstGeom>
        </p:spPr>
      </p:pic>
    </p:spTree>
    <p:extLst>
      <p:ext uri="{BB962C8B-B14F-4D97-AF65-F5344CB8AC3E}">
        <p14:creationId xmlns:p14="http://schemas.microsoft.com/office/powerpoint/2010/main" val="19495009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700808"/>
            <a:ext cx="7886700" cy="3096344"/>
          </a:xfrm>
        </p:spPr>
        <p:txBody>
          <a:bodyPr>
            <a:normAutofit lnSpcReduction="10000"/>
          </a:bodyPr>
          <a:lstStyle/>
          <a:p>
            <a:pPr marL="0" indent="0" algn="ctr">
              <a:lnSpc>
                <a:spcPct val="150000"/>
              </a:lnSpc>
              <a:buNone/>
            </a:pPr>
            <a:r>
              <a:rPr lang="en-US" sz="2400" i="1" dirty="0" smtClean="0"/>
              <a:t>An appreciably harmful or unpleasant reaction, resulting from an intervention related to the use of medicinal product, which predicts hazard from future administration and warrants prevention or specific treatment, or alteration of the dosage regimen, or withdrawal of the product </a:t>
            </a:r>
            <a:r>
              <a:rPr lang="en-US" sz="2000" i="1" dirty="0" smtClean="0"/>
              <a:t>(</a:t>
            </a:r>
            <a:r>
              <a:rPr lang="en-US" sz="2000" i="1" dirty="0" err="1" smtClean="0"/>
              <a:t>Edvards</a:t>
            </a:r>
            <a:r>
              <a:rPr lang="en-US" sz="2000" i="1" dirty="0" smtClean="0"/>
              <a:t> and Aronson, 2000).</a:t>
            </a:r>
            <a:endParaRPr lang="en-MY" sz="2400" i="1"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7</a:t>
            </a:fld>
            <a:endParaRPr lang="en-US"/>
          </a:p>
        </p:txBody>
      </p:sp>
    </p:spTree>
    <p:extLst>
      <p:ext uri="{BB962C8B-B14F-4D97-AF65-F5344CB8AC3E}">
        <p14:creationId xmlns:p14="http://schemas.microsoft.com/office/powerpoint/2010/main" val="1369333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70</a:t>
            </a:fld>
            <a:endParaRPr lang="en-US"/>
          </a:p>
        </p:txBody>
      </p:sp>
      <p:pic>
        <p:nvPicPr>
          <p:cNvPr id="5" name="Picture 4"/>
          <p:cNvPicPr>
            <a:picLocks noChangeAspect="1"/>
          </p:cNvPicPr>
          <p:nvPr/>
        </p:nvPicPr>
        <p:blipFill>
          <a:blip r:embed="rId2"/>
          <a:stretch>
            <a:fillRect/>
          </a:stretch>
        </p:blipFill>
        <p:spPr>
          <a:xfrm>
            <a:off x="251520" y="764704"/>
            <a:ext cx="8568952" cy="5385792"/>
          </a:xfrm>
          <a:prstGeom prst="rect">
            <a:avLst/>
          </a:prstGeom>
        </p:spPr>
      </p:pic>
    </p:spTree>
    <p:extLst>
      <p:ext uri="{BB962C8B-B14F-4D97-AF65-F5344CB8AC3E}">
        <p14:creationId xmlns:p14="http://schemas.microsoft.com/office/powerpoint/2010/main" val="291387633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76672"/>
            <a:ext cx="7886700" cy="5700291"/>
          </a:xfrm>
        </p:spPr>
        <p:txBody>
          <a:bodyPr/>
          <a:lstStyle/>
          <a:p>
            <a:pPr marL="0" indent="0">
              <a:buNone/>
            </a:pPr>
            <a:r>
              <a:rPr lang="en-US" sz="2400" b="1" dirty="0" smtClean="0">
                <a:solidFill>
                  <a:srgbClr val="FF0000"/>
                </a:solidFill>
              </a:rPr>
              <a:t>9.5. DRAP</a:t>
            </a:r>
            <a:r>
              <a:rPr lang="en-US" sz="2400" b="1" dirty="0" smtClean="0"/>
              <a:t>--- Pakistan</a:t>
            </a:r>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71</a:t>
            </a:fld>
            <a:endParaRPr lang="en-US"/>
          </a:p>
        </p:txBody>
      </p:sp>
      <p:pic>
        <p:nvPicPr>
          <p:cNvPr id="5" name="Picture 4"/>
          <p:cNvPicPr>
            <a:picLocks noChangeAspect="1"/>
          </p:cNvPicPr>
          <p:nvPr/>
        </p:nvPicPr>
        <p:blipFill>
          <a:blip r:embed="rId2"/>
          <a:stretch>
            <a:fillRect/>
          </a:stretch>
        </p:blipFill>
        <p:spPr>
          <a:xfrm>
            <a:off x="171044" y="1228304"/>
            <a:ext cx="8801912" cy="4948659"/>
          </a:xfrm>
          <a:prstGeom prst="rect">
            <a:avLst/>
          </a:prstGeom>
        </p:spPr>
      </p:pic>
    </p:spTree>
    <p:extLst>
      <p:ext uri="{BB962C8B-B14F-4D97-AF65-F5344CB8AC3E}">
        <p14:creationId xmlns:p14="http://schemas.microsoft.com/office/powerpoint/2010/main" val="8848985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72</a:t>
            </a:fld>
            <a:endParaRPr lang="en-US"/>
          </a:p>
        </p:txBody>
      </p:sp>
      <p:pic>
        <p:nvPicPr>
          <p:cNvPr id="5" name="Picture 4"/>
          <p:cNvPicPr>
            <a:picLocks noChangeAspect="1"/>
          </p:cNvPicPr>
          <p:nvPr/>
        </p:nvPicPr>
        <p:blipFill>
          <a:blip r:embed="rId2"/>
          <a:stretch>
            <a:fillRect/>
          </a:stretch>
        </p:blipFill>
        <p:spPr>
          <a:xfrm>
            <a:off x="179512" y="332656"/>
            <a:ext cx="8676031" cy="5241776"/>
          </a:xfrm>
          <a:prstGeom prst="rect">
            <a:avLst/>
          </a:prstGeom>
        </p:spPr>
      </p:pic>
    </p:spTree>
    <p:extLst>
      <p:ext uri="{BB962C8B-B14F-4D97-AF65-F5344CB8AC3E}">
        <p14:creationId xmlns:p14="http://schemas.microsoft.com/office/powerpoint/2010/main" val="307752506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19256" cy="1092090"/>
          </a:xfrm>
        </p:spPr>
        <p:txBody>
          <a:bodyPr>
            <a:noAutofit/>
          </a:bodyPr>
          <a:lstStyle/>
          <a:p>
            <a:pPr algn="ctr"/>
            <a:r>
              <a:rPr lang="en-US" sz="3600" b="1" dirty="0" smtClean="0">
                <a:solidFill>
                  <a:srgbClr val="C00000"/>
                </a:solidFill>
                <a:latin typeface="+mn-lt"/>
                <a:cs typeface="Aharoni" pitchFamily="2" charset="-79"/>
              </a:rPr>
              <a:t>10. Role </a:t>
            </a:r>
            <a:r>
              <a:rPr lang="en-US" sz="3600" b="1" smtClean="0">
                <a:solidFill>
                  <a:srgbClr val="C00000"/>
                </a:solidFill>
                <a:latin typeface="+mn-lt"/>
                <a:cs typeface="Aharoni" pitchFamily="2" charset="-79"/>
              </a:rPr>
              <a:t>of Healthcare </a:t>
            </a:r>
            <a:r>
              <a:rPr lang="en-US" sz="3600" b="1" dirty="0" smtClean="0">
                <a:solidFill>
                  <a:srgbClr val="C00000"/>
                </a:solidFill>
                <a:latin typeface="+mn-lt"/>
                <a:cs typeface="Aharoni" pitchFamily="2" charset="-79"/>
              </a:rPr>
              <a:t>Professionals</a:t>
            </a:r>
            <a:endParaRPr lang="en-US" sz="3600" b="1" dirty="0">
              <a:solidFill>
                <a:srgbClr val="C00000"/>
              </a:solidFill>
              <a:latin typeface="+mn-lt"/>
              <a:cs typeface="Aharoni" pitchFamily="2" charset="-79"/>
            </a:endParaRPr>
          </a:p>
        </p:txBody>
      </p:sp>
      <p:sp>
        <p:nvSpPr>
          <p:cNvPr id="3" name="Content Placeholder 2"/>
          <p:cNvSpPr>
            <a:spLocks noGrp="1"/>
          </p:cNvSpPr>
          <p:nvPr>
            <p:ph idx="1"/>
          </p:nvPr>
        </p:nvSpPr>
        <p:spPr>
          <a:xfrm>
            <a:off x="179512" y="2778314"/>
            <a:ext cx="4150183" cy="3901638"/>
          </a:xfrm>
        </p:spPr>
        <p:txBody>
          <a:bodyPr/>
          <a:lstStyle/>
          <a:p>
            <a:pPr marL="0" indent="0">
              <a:buNone/>
            </a:pPr>
            <a:r>
              <a:rPr lang="en-US" b="1" dirty="0" smtClean="0"/>
              <a:t>10.1. Identifying &amp; assessing ADRs in clinical practice</a:t>
            </a:r>
          </a:p>
          <a:p>
            <a:pPr lvl="1"/>
            <a:r>
              <a:rPr lang="en-US" dirty="0" smtClean="0"/>
              <a:t>Component of clinical practice.</a:t>
            </a:r>
          </a:p>
          <a:p>
            <a:pPr lvl="1"/>
            <a:r>
              <a:rPr lang="en-US" dirty="0" smtClean="0"/>
              <a:t>It is often difficult to identify the ADRs.</a:t>
            </a:r>
          </a:p>
          <a:p>
            <a:pPr lvl="1"/>
            <a:r>
              <a:rPr lang="en-US" dirty="0" smtClean="0"/>
              <a:t>Box 5.1 factors may be considered while assessing ADRs.</a:t>
            </a:r>
          </a:p>
          <a:p>
            <a:pPr lvl="1"/>
            <a:r>
              <a:rPr lang="en-US" dirty="0" smtClean="0"/>
              <a:t>Every opportunity should be taken to question the patients about their experiences.</a:t>
            </a:r>
          </a:p>
          <a:p>
            <a:pPr lvl="1"/>
            <a:r>
              <a:rPr lang="en-US" dirty="0" smtClean="0"/>
              <a:t>MHRA encourages reporting all ADRs.</a:t>
            </a:r>
          </a:p>
          <a:p>
            <a:endParaRPr lang="en-US" dirty="0" smtClean="0">
              <a:latin typeface="Arial Rounded MT Bold" pitchFamily="34" charset="0"/>
            </a:endParaRPr>
          </a:p>
        </p:txBody>
      </p:sp>
      <p:sp>
        <p:nvSpPr>
          <p:cNvPr id="4" name="Slide Number Placeholder 3"/>
          <p:cNvSpPr>
            <a:spLocks noGrp="1"/>
          </p:cNvSpPr>
          <p:nvPr>
            <p:ph type="sldNum" sz="quarter" idx="12"/>
          </p:nvPr>
        </p:nvSpPr>
        <p:spPr/>
        <p:txBody>
          <a:bodyPr/>
          <a:lstStyle/>
          <a:p>
            <a:fld id="{0D0D2027-0B98-4B69-90EB-9A39D24E8E02}" type="slidenum">
              <a:rPr lang="en-US" smtClean="0"/>
              <a:pPr/>
              <a:t>73</a:t>
            </a:fld>
            <a:endParaRPr lang="en-US"/>
          </a:p>
        </p:txBody>
      </p:sp>
      <p:pic>
        <p:nvPicPr>
          <p:cNvPr id="5" name="Picture 4"/>
          <p:cNvPicPr>
            <a:picLocks noChangeAspect="1"/>
          </p:cNvPicPr>
          <p:nvPr/>
        </p:nvPicPr>
        <p:blipFill>
          <a:blip r:embed="rId2"/>
          <a:stretch>
            <a:fillRect/>
          </a:stretch>
        </p:blipFill>
        <p:spPr>
          <a:xfrm>
            <a:off x="4296415" y="1606455"/>
            <a:ext cx="4742174" cy="4625771"/>
          </a:xfrm>
          <a:prstGeom prst="rect">
            <a:avLst/>
          </a:prstGeom>
        </p:spPr>
      </p:pic>
      <p:sp>
        <p:nvSpPr>
          <p:cNvPr id="6" name="TextBox 5"/>
          <p:cNvSpPr txBox="1"/>
          <p:nvPr/>
        </p:nvSpPr>
        <p:spPr>
          <a:xfrm>
            <a:off x="190302" y="1052736"/>
            <a:ext cx="3672408" cy="1477328"/>
          </a:xfrm>
          <a:prstGeom prst="rect">
            <a:avLst/>
          </a:prstGeom>
          <a:noFill/>
        </p:spPr>
        <p:txBody>
          <a:bodyPr wrap="square" rtlCol="0">
            <a:spAutoFit/>
          </a:bodyPr>
          <a:lstStyle/>
          <a:p>
            <a:pPr marL="342900" indent="-342900">
              <a:buFont typeface="Arial" panose="020B0604020202020204" pitchFamily="34" charset="0"/>
              <a:buChar char="•"/>
            </a:pPr>
            <a:r>
              <a:rPr lang="en-US" dirty="0">
                <a:solidFill>
                  <a:srgbClr val="00B0F0"/>
                </a:solidFill>
              </a:rPr>
              <a:t>Identifying &amp; assessing ADRs in clinical </a:t>
            </a:r>
            <a:r>
              <a:rPr lang="en-US" dirty="0" smtClean="0">
                <a:solidFill>
                  <a:srgbClr val="00B0F0"/>
                </a:solidFill>
              </a:rPr>
              <a:t>practice</a:t>
            </a:r>
          </a:p>
          <a:p>
            <a:pPr marL="342900" indent="-342900">
              <a:buFont typeface="Arial" panose="020B0604020202020204" pitchFamily="34" charset="0"/>
              <a:buChar char="•"/>
            </a:pPr>
            <a:r>
              <a:rPr lang="en-US" dirty="0" smtClean="0">
                <a:solidFill>
                  <a:srgbClr val="00B0F0"/>
                </a:solidFill>
              </a:rPr>
              <a:t>Preventing ADRS</a:t>
            </a:r>
          </a:p>
          <a:p>
            <a:pPr marL="342900" indent="-342900">
              <a:buFont typeface="Arial" panose="020B0604020202020204" pitchFamily="34" charset="0"/>
              <a:buChar char="•"/>
            </a:pPr>
            <a:r>
              <a:rPr lang="en-US" dirty="0" smtClean="0">
                <a:solidFill>
                  <a:srgbClr val="00B0F0"/>
                </a:solidFill>
              </a:rPr>
              <a:t>Monitoring therapy</a:t>
            </a:r>
          </a:p>
          <a:p>
            <a:pPr marL="342900" indent="-342900">
              <a:buFont typeface="Arial" panose="020B0604020202020204" pitchFamily="34" charset="0"/>
              <a:buChar char="•"/>
            </a:pPr>
            <a:r>
              <a:rPr lang="en-US" dirty="0" smtClean="0">
                <a:solidFill>
                  <a:srgbClr val="00B0F0"/>
                </a:solidFill>
              </a:rPr>
              <a:t>Explaining risks to the patients</a:t>
            </a:r>
            <a:endParaRPr lang="en-MY" dirty="0">
              <a:solidFill>
                <a:srgbClr val="00B0F0"/>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D0D2027-0B98-4B69-90EB-9A39D24E8E02}" type="slidenum">
              <a:rPr lang="en-US" smtClean="0"/>
              <a:pPr/>
              <a:t>74</a:t>
            </a:fld>
            <a:endParaRPr lang="en-US"/>
          </a:p>
        </p:txBody>
      </p:sp>
      <p:sp>
        <p:nvSpPr>
          <p:cNvPr id="6" name="Content Placeholder 5"/>
          <p:cNvSpPr>
            <a:spLocks noGrp="1"/>
          </p:cNvSpPr>
          <p:nvPr>
            <p:ph idx="1"/>
          </p:nvPr>
        </p:nvSpPr>
        <p:spPr>
          <a:xfrm>
            <a:off x="395536" y="116632"/>
            <a:ext cx="8568952" cy="6604844"/>
          </a:xfrm>
        </p:spPr>
        <p:txBody>
          <a:bodyPr>
            <a:normAutofit fontScale="85000" lnSpcReduction="10000"/>
          </a:bodyPr>
          <a:lstStyle/>
          <a:p>
            <a:pPr marL="0" indent="0">
              <a:buNone/>
            </a:pPr>
            <a:r>
              <a:rPr lang="en-US" sz="2800" b="1" dirty="0" smtClean="0"/>
              <a:t>10.2. Preventing </a:t>
            </a:r>
            <a:r>
              <a:rPr lang="en-US" sz="2800" b="1" dirty="0"/>
              <a:t>ADRs</a:t>
            </a:r>
          </a:p>
          <a:p>
            <a:pPr>
              <a:lnSpc>
                <a:spcPct val="130000"/>
              </a:lnSpc>
            </a:pPr>
            <a:r>
              <a:rPr lang="en-MY" sz="2400" u="sng" dirty="0"/>
              <a:t>The majority of ADRs are thought to be preventable</a:t>
            </a:r>
            <a:r>
              <a:rPr lang="en-MY" sz="2400" dirty="0"/>
              <a:t>; hence, there is potential to dramatically reduce the </a:t>
            </a:r>
            <a:r>
              <a:rPr lang="en-MY" sz="2400" b="1" dirty="0">
                <a:solidFill>
                  <a:srgbClr val="FF0000"/>
                </a:solidFill>
              </a:rPr>
              <a:t>costs</a:t>
            </a:r>
            <a:r>
              <a:rPr lang="en-MY" sz="2400" b="1" dirty="0"/>
              <a:t> associated with ADRs and possibly also </a:t>
            </a:r>
            <a:r>
              <a:rPr lang="en-MY" sz="2400" b="1" dirty="0" smtClean="0">
                <a:solidFill>
                  <a:srgbClr val="FF0000"/>
                </a:solidFill>
              </a:rPr>
              <a:t>deaths</a:t>
            </a:r>
            <a:r>
              <a:rPr lang="en-MY" sz="2400" dirty="0" smtClean="0"/>
              <a:t>.</a:t>
            </a:r>
          </a:p>
          <a:p>
            <a:pPr>
              <a:lnSpc>
                <a:spcPct val="130000"/>
              </a:lnSpc>
            </a:pPr>
            <a:r>
              <a:rPr lang="en-MY" sz="2400" dirty="0" smtClean="0"/>
              <a:t>Assessing </a:t>
            </a:r>
            <a:r>
              <a:rPr lang="en-MY" sz="2400" dirty="0"/>
              <a:t>preventability is a difficult area, since it involves judgements.</a:t>
            </a:r>
          </a:p>
          <a:p>
            <a:pPr>
              <a:lnSpc>
                <a:spcPct val="130000"/>
              </a:lnSpc>
            </a:pPr>
            <a:r>
              <a:rPr lang="en-MY" sz="2400" dirty="0"/>
              <a:t>Recent estimates suggest that </a:t>
            </a:r>
            <a:r>
              <a:rPr lang="en-MY" sz="2400" b="1" dirty="0"/>
              <a:t>between 53% and 72% of hospital admissions due to ADEs are preventable</a:t>
            </a:r>
            <a:r>
              <a:rPr lang="en-MY" sz="2400" dirty="0"/>
              <a:t>, while a meta-analysis </a:t>
            </a:r>
            <a:r>
              <a:rPr lang="en-MY" sz="2400" i="1" dirty="0"/>
              <a:t>(</a:t>
            </a:r>
            <a:r>
              <a:rPr lang="en-MY" sz="2400" i="1" dirty="0" err="1"/>
              <a:t>Beijer</a:t>
            </a:r>
            <a:r>
              <a:rPr lang="en-MY" sz="2400" i="1" dirty="0"/>
              <a:t> and de </a:t>
            </a:r>
            <a:r>
              <a:rPr lang="en-MY" sz="2400" i="1" dirty="0" err="1"/>
              <a:t>Blaey</a:t>
            </a:r>
            <a:r>
              <a:rPr lang="en-MY" sz="2400" i="1" dirty="0"/>
              <a:t>, 2002)</a:t>
            </a:r>
            <a:r>
              <a:rPr lang="en-MY" sz="2400" dirty="0"/>
              <a:t> showed that </a:t>
            </a:r>
            <a:r>
              <a:rPr lang="en-MY" sz="2400" b="1" dirty="0"/>
              <a:t>88% of ADRs causing hospital admission in the elderly were preventable</a:t>
            </a:r>
            <a:r>
              <a:rPr lang="en-MY" sz="2400" dirty="0"/>
              <a:t>. </a:t>
            </a:r>
          </a:p>
          <a:p>
            <a:pPr>
              <a:lnSpc>
                <a:spcPct val="130000"/>
              </a:lnSpc>
            </a:pPr>
            <a:r>
              <a:rPr lang="en-MY" sz="2400" b="1" dirty="0">
                <a:solidFill>
                  <a:srgbClr val="FF0000"/>
                </a:solidFill>
              </a:rPr>
              <a:t>ADRs can be prevented by;</a:t>
            </a:r>
          </a:p>
          <a:p>
            <a:pPr lvl="1">
              <a:lnSpc>
                <a:spcPct val="130000"/>
              </a:lnSpc>
            </a:pPr>
            <a:r>
              <a:rPr lang="en-MY" sz="1900" dirty="0" smtClean="0"/>
              <a:t>Checking </a:t>
            </a:r>
            <a:r>
              <a:rPr lang="en-MY" sz="1900" dirty="0"/>
              <a:t>previous ADR </a:t>
            </a:r>
            <a:r>
              <a:rPr lang="en-MY" sz="1900" dirty="0" smtClean="0"/>
              <a:t>history.</a:t>
            </a:r>
            <a:endParaRPr lang="en-MY" sz="1900" dirty="0"/>
          </a:p>
          <a:p>
            <a:pPr lvl="1">
              <a:lnSpc>
                <a:spcPct val="130000"/>
              </a:lnSpc>
            </a:pPr>
            <a:r>
              <a:rPr lang="en-MY" sz="1900" dirty="0"/>
              <a:t>M</a:t>
            </a:r>
            <a:r>
              <a:rPr lang="en-MY" sz="1900" dirty="0" smtClean="0"/>
              <a:t>inimising </a:t>
            </a:r>
            <a:r>
              <a:rPr lang="en-MY" sz="1900" dirty="0"/>
              <a:t>the use of drugs known to carry a high risk of </a:t>
            </a:r>
            <a:r>
              <a:rPr lang="en-MY" sz="1900" dirty="0" smtClean="0"/>
              <a:t>ADRs. </a:t>
            </a:r>
            <a:endParaRPr lang="en-MY" sz="1900" dirty="0"/>
          </a:p>
          <a:p>
            <a:pPr lvl="1">
              <a:lnSpc>
                <a:spcPct val="130000"/>
              </a:lnSpc>
            </a:pPr>
            <a:r>
              <a:rPr lang="en-MY" sz="1900" dirty="0" smtClean="0"/>
              <a:t>Tailoring </a:t>
            </a:r>
            <a:r>
              <a:rPr lang="en-MY" sz="1900" dirty="0"/>
              <a:t>drug selection to individuals based on the factors which predispose them to ADRs.</a:t>
            </a:r>
          </a:p>
          <a:p>
            <a:pPr>
              <a:lnSpc>
                <a:spcPct val="130000"/>
              </a:lnSpc>
            </a:pPr>
            <a:r>
              <a:rPr lang="en-MY" sz="2400" b="1" dirty="0">
                <a:solidFill>
                  <a:srgbClr val="FF0000"/>
                </a:solidFill>
              </a:rPr>
              <a:t>Many recent initiatives have the </a:t>
            </a:r>
            <a:r>
              <a:rPr lang="en-MY" sz="2400" b="1" dirty="0" smtClean="0">
                <a:solidFill>
                  <a:srgbClr val="FF0000"/>
                </a:solidFill>
              </a:rPr>
              <a:t>taken to reduce occurrence of ADRs;</a:t>
            </a:r>
            <a:endParaRPr lang="en-MY" sz="2400" b="1" dirty="0">
              <a:solidFill>
                <a:srgbClr val="FF0000"/>
              </a:solidFill>
            </a:endParaRPr>
          </a:p>
          <a:p>
            <a:pPr lvl="1">
              <a:lnSpc>
                <a:spcPct val="130000"/>
              </a:lnSpc>
            </a:pPr>
            <a:r>
              <a:rPr lang="en-MY" sz="1900" dirty="0"/>
              <a:t>E</a:t>
            </a:r>
            <a:r>
              <a:rPr lang="en-MY" sz="1900" dirty="0" smtClean="0"/>
              <a:t>lectronic </a:t>
            </a:r>
            <a:r>
              <a:rPr lang="en-MY" sz="1900" dirty="0"/>
              <a:t>decision </a:t>
            </a:r>
            <a:r>
              <a:rPr lang="en-MY" sz="1900" dirty="0" smtClean="0"/>
              <a:t>support. </a:t>
            </a:r>
            <a:endParaRPr lang="en-MY" sz="1900" dirty="0"/>
          </a:p>
          <a:p>
            <a:pPr lvl="1">
              <a:lnSpc>
                <a:spcPct val="130000"/>
              </a:lnSpc>
            </a:pPr>
            <a:r>
              <a:rPr lang="en-MY" sz="1900" dirty="0" smtClean="0"/>
              <a:t>Increasing </a:t>
            </a:r>
            <a:r>
              <a:rPr lang="en-MY" sz="1900" dirty="0"/>
              <a:t>regular review of </a:t>
            </a:r>
            <a:r>
              <a:rPr lang="en-MY" sz="1900" dirty="0" smtClean="0"/>
              <a:t>medicines</a:t>
            </a:r>
            <a:r>
              <a:rPr lang="en-MY" sz="1900" dirty="0"/>
              <a:t>.</a:t>
            </a:r>
            <a:r>
              <a:rPr lang="en-MY" sz="1900" dirty="0" smtClean="0"/>
              <a:t> </a:t>
            </a:r>
            <a:endParaRPr lang="en-MY" sz="1900" dirty="0"/>
          </a:p>
          <a:p>
            <a:pPr lvl="1">
              <a:lnSpc>
                <a:spcPct val="130000"/>
              </a:lnSpc>
            </a:pPr>
            <a:r>
              <a:rPr lang="en-MY" sz="1900" dirty="0" smtClean="0"/>
              <a:t>Improved </a:t>
            </a:r>
            <a:r>
              <a:rPr lang="en-MY" sz="1900" dirty="0"/>
              <a:t>sharing of information about patients </a:t>
            </a:r>
            <a:r>
              <a:rPr lang="en-MY" sz="1900" dirty="0" smtClean="0"/>
              <a:t>among healthcare providers.</a:t>
            </a:r>
            <a:endParaRPr lang="en-MY" sz="1900" dirty="0"/>
          </a:p>
          <a:p>
            <a:pPr lvl="1">
              <a:lnSpc>
                <a:spcPct val="130000"/>
              </a:lnSpc>
            </a:pPr>
            <a:r>
              <a:rPr lang="en-MY" sz="1900" dirty="0"/>
              <a:t>I</a:t>
            </a:r>
            <a:r>
              <a:rPr lang="en-MY" sz="1900" dirty="0" smtClean="0"/>
              <a:t>ncreasing </a:t>
            </a:r>
            <a:r>
              <a:rPr lang="en-MY" sz="1900" dirty="0"/>
              <a:t>availability of guidance on drug selection and appropriate </a:t>
            </a:r>
            <a:r>
              <a:rPr lang="en-MY" sz="1900" dirty="0" smtClean="0"/>
              <a:t>use (rational prescribing).</a:t>
            </a:r>
            <a:endParaRPr lang="en-MY" sz="1900" dirty="0"/>
          </a:p>
        </p:txBody>
      </p:sp>
    </p:spTree>
    <p:extLst>
      <p:ext uri="{BB962C8B-B14F-4D97-AF65-F5344CB8AC3E}">
        <p14:creationId xmlns:p14="http://schemas.microsoft.com/office/powerpoint/2010/main" val="138447137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04664"/>
            <a:ext cx="7886700" cy="6120680"/>
          </a:xfrm>
        </p:spPr>
        <p:txBody>
          <a:bodyPr>
            <a:normAutofit fontScale="85000" lnSpcReduction="10000"/>
          </a:bodyPr>
          <a:lstStyle/>
          <a:p>
            <a:pPr marL="0" indent="0">
              <a:buNone/>
            </a:pPr>
            <a:r>
              <a:rPr lang="en-US" sz="2400" b="1" dirty="0" smtClean="0"/>
              <a:t>10.3. Monitoring therapy</a:t>
            </a:r>
          </a:p>
          <a:p>
            <a:pPr>
              <a:lnSpc>
                <a:spcPct val="130000"/>
              </a:lnSpc>
              <a:spcBef>
                <a:spcPts val="1200"/>
              </a:spcBef>
              <a:spcAft>
                <a:spcPts val="1200"/>
              </a:spcAft>
            </a:pPr>
            <a:r>
              <a:rPr lang="en-MY" dirty="0"/>
              <a:t>Monitoring the effects of drugs either by direct </a:t>
            </a:r>
            <a:r>
              <a:rPr lang="en-MY" dirty="0" smtClean="0"/>
              <a:t>measurement of </a:t>
            </a:r>
            <a:r>
              <a:rPr lang="en-MY" dirty="0"/>
              <a:t>serum concentration or by measurement of </a:t>
            </a:r>
            <a:r>
              <a:rPr lang="en-MY" dirty="0" smtClean="0"/>
              <a:t>physiological markers </a:t>
            </a:r>
            <a:r>
              <a:rPr lang="en-MY" dirty="0"/>
              <a:t>is another potential mechanism to reduce the risk </a:t>
            </a:r>
            <a:r>
              <a:rPr lang="en-MY" dirty="0" smtClean="0"/>
              <a:t>of ADRs</a:t>
            </a:r>
            <a:r>
              <a:rPr lang="en-MY" dirty="0"/>
              <a:t>. </a:t>
            </a:r>
            <a:endParaRPr lang="en-MY" dirty="0" smtClean="0"/>
          </a:p>
          <a:p>
            <a:pPr>
              <a:lnSpc>
                <a:spcPct val="130000"/>
              </a:lnSpc>
              <a:spcBef>
                <a:spcPts val="1200"/>
              </a:spcBef>
              <a:spcAft>
                <a:spcPts val="1200"/>
              </a:spcAft>
            </a:pPr>
            <a:r>
              <a:rPr lang="en-MY" dirty="0" smtClean="0"/>
              <a:t>For </a:t>
            </a:r>
            <a:r>
              <a:rPr lang="en-MY" dirty="0"/>
              <a:t>example, it has been estimated that </a:t>
            </a:r>
            <a:r>
              <a:rPr lang="en-MY" b="1" dirty="0"/>
              <a:t>one in </a:t>
            </a:r>
            <a:r>
              <a:rPr lang="en-MY" b="1" dirty="0" smtClean="0"/>
              <a:t>four of  </a:t>
            </a:r>
            <a:r>
              <a:rPr lang="en-MY" b="1" dirty="0"/>
              <a:t>preventable drug-related </a:t>
            </a:r>
            <a:r>
              <a:rPr lang="en-MY" dirty="0"/>
              <a:t>hospital admissions are </a:t>
            </a:r>
            <a:r>
              <a:rPr lang="en-MY" dirty="0" smtClean="0"/>
              <a:t>caused by </a:t>
            </a:r>
            <a:r>
              <a:rPr lang="en-MY" u="sng" dirty="0"/>
              <a:t>failure to monitor renal function and electrolytes</a:t>
            </a:r>
            <a:r>
              <a:rPr lang="en-MY" dirty="0"/>
              <a:t> (</a:t>
            </a:r>
            <a:r>
              <a:rPr lang="en-MY" dirty="0" smtClean="0"/>
              <a:t>Howard et </a:t>
            </a:r>
            <a:r>
              <a:rPr lang="en-MY" dirty="0"/>
              <a:t>al., 2003).</a:t>
            </a:r>
          </a:p>
          <a:p>
            <a:pPr>
              <a:lnSpc>
                <a:spcPct val="130000"/>
              </a:lnSpc>
              <a:spcBef>
                <a:spcPts val="1200"/>
              </a:spcBef>
              <a:spcAft>
                <a:spcPts val="1200"/>
              </a:spcAft>
            </a:pPr>
            <a:r>
              <a:rPr lang="en-MY" b="1" dirty="0"/>
              <a:t>Clozapine</a:t>
            </a:r>
            <a:r>
              <a:rPr lang="en-MY" dirty="0"/>
              <a:t>, used for the management of treatment </a:t>
            </a:r>
            <a:r>
              <a:rPr lang="en-MY" dirty="0" smtClean="0"/>
              <a:t>resistant</a:t>
            </a:r>
            <a:r>
              <a:rPr lang="en-MY" dirty="0"/>
              <a:t> </a:t>
            </a:r>
            <a:r>
              <a:rPr lang="en-MY" dirty="0" smtClean="0"/>
              <a:t>schizophrenia </a:t>
            </a:r>
            <a:r>
              <a:rPr lang="en-MY" dirty="0"/>
              <a:t>and psychosis, is associated with </a:t>
            </a:r>
            <a:r>
              <a:rPr lang="en-MY" dirty="0" smtClean="0"/>
              <a:t>significant risk of agranulocytosis. Mandatory monitoring of </a:t>
            </a:r>
            <a:r>
              <a:rPr lang="en-MY" b="1" dirty="0" smtClean="0"/>
              <a:t>white blood cell </a:t>
            </a:r>
            <a:r>
              <a:rPr lang="en-MY" b="1" dirty="0"/>
              <a:t>counts </a:t>
            </a:r>
            <a:r>
              <a:rPr lang="en-MY" dirty="0"/>
              <a:t>has effectively eliminated the risk of </a:t>
            </a:r>
            <a:r>
              <a:rPr lang="en-MY" dirty="0" smtClean="0"/>
              <a:t>fatal agranulocytosis.</a:t>
            </a:r>
          </a:p>
          <a:p>
            <a:pPr>
              <a:lnSpc>
                <a:spcPct val="130000"/>
              </a:lnSpc>
              <a:spcBef>
                <a:spcPts val="1200"/>
              </a:spcBef>
              <a:spcAft>
                <a:spcPts val="1200"/>
              </a:spcAft>
            </a:pPr>
            <a:r>
              <a:rPr lang="en-US" b="1" dirty="0" smtClean="0"/>
              <a:t>Aminophylline, albuterol</a:t>
            </a:r>
            <a:r>
              <a:rPr lang="en-US" dirty="0" smtClean="0"/>
              <a:t> are bronchodilators--- ADR is increase in heart rate.</a:t>
            </a:r>
          </a:p>
          <a:p>
            <a:pPr>
              <a:lnSpc>
                <a:spcPct val="130000"/>
              </a:lnSpc>
              <a:spcBef>
                <a:spcPts val="1200"/>
              </a:spcBef>
              <a:spcAft>
                <a:spcPts val="1200"/>
              </a:spcAft>
            </a:pPr>
            <a:r>
              <a:rPr lang="en-US" b="1" dirty="0" smtClean="0"/>
              <a:t>INH, paracetamol, diclofenac, antiepileptic</a:t>
            </a:r>
            <a:r>
              <a:rPr lang="en-US" dirty="0" smtClean="0"/>
              <a:t> drugs etc. increase hepatic enzyme levels.</a:t>
            </a:r>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75</a:t>
            </a:fld>
            <a:endParaRPr lang="en-US"/>
          </a:p>
        </p:txBody>
      </p:sp>
    </p:spTree>
    <p:extLst>
      <p:ext uri="{BB962C8B-B14F-4D97-AF65-F5344CB8AC3E}">
        <p14:creationId xmlns:p14="http://schemas.microsoft.com/office/powerpoint/2010/main" val="309916902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684" y="386169"/>
            <a:ext cx="7886700" cy="6120680"/>
          </a:xfrm>
        </p:spPr>
        <p:txBody>
          <a:bodyPr>
            <a:normAutofit lnSpcReduction="10000"/>
          </a:bodyPr>
          <a:lstStyle/>
          <a:p>
            <a:pPr marL="0" indent="0">
              <a:buNone/>
            </a:pPr>
            <a:r>
              <a:rPr lang="en-US" sz="2400" b="1" dirty="0" smtClean="0"/>
              <a:t>10.4. Explaining risks to patients</a:t>
            </a:r>
          </a:p>
          <a:p>
            <a:pPr>
              <a:lnSpc>
                <a:spcPct val="130000"/>
              </a:lnSpc>
              <a:spcBef>
                <a:spcPts val="1200"/>
              </a:spcBef>
            </a:pPr>
            <a:r>
              <a:rPr lang="en-MY" dirty="0"/>
              <a:t>Numerous studies have shown that patients want to </a:t>
            </a:r>
            <a:r>
              <a:rPr lang="en-MY" dirty="0" smtClean="0"/>
              <a:t>receive information </a:t>
            </a:r>
            <a:r>
              <a:rPr lang="en-MY" dirty="0"/>
              <a:t>about side </a:t>
            </a:r>
            <a:r>
              <a:rPr lang="en-MY" dirty="0" smtClean="0"/>
              <a:t>effects.</a:t>
            </a:r>
          </a:p>
          <a:p>
            <a:pPr>
              <a:lnSpc>
                <a:spcPct val="130000"/>
              </a:lnSpc>
              <a:spcBef>
                <a:spcPts val="1200"/>
              </a:spcBef>
            </a:pPr>
            <a:r>
              <a:rPr lang="en-MY" dirty="0"/>
              <a:t>One of </a:t>
            </a:r>
            <a:r>
              <a:rPr lang="en-MY" dirty="0" smtClean="0"/>
              <a:t>the main </a:t>
            </a:r>
            <a:r>
              <a:rPr lang="en-MY" dirty="0"/>
              <a:t>sources of information about ADRs is the </a:t>
            </a:r>
            <a:r>
              <a:rPr lang="en-MY" b="1" dirty="0">
                <a:solidFill>
                  <a:srgbClr val="FF0000"/>
                </a:solidFill>
              </a:rPr>
              <a:t>PIL</a:t>
            </a:r>
            <a:r>
              <a:rPr lang="en-MY" dirty="0"/>
              <a:t>, </a:t>
            </a:r>
            <a:r>
              <a:rPr lang="en-MY" dirty="0" smtClean="0"/>
              <a:t>which must </a:t>
            </a:r>
            <a:r>
              <a:rPr lang="en-MY" dirty="0"/>
              <a:t>be provided every time a medicine is prescribed or supplied.</a:t>
            </a:r>
          </a:p>
          <a:p>
            <a:pPr>
              <a:lnSpc>
                <a:spcPct val="130000"/>
              </a:lnSpc>
              <a:spcBef>
                <a:spcPts val="1200"/>
              </a:spcBef>
            </a:pPr>
            <a:r>
              <a:rPr lang="en-MY" dirty="0" smtClean="0"/>
              <a:t>Ultimately, patients then have to make a decision about whether or </a:t>
            </a:r>
            <a:r>
              <a:rPr lang="en-MY" dirty="0"/>
              <a:t>not to use the medicine. </a:t>
            </a:r>
            <a:endParaRPr lang="en-MY" dirty="0" smtClean="0"/>
          </a:p>
          <a:p>
            <a:pPr>
              <a:lnSpc>
                <a:spcPct val="130000"/>
              </a:lnSpc>
              <a:spcBef>
                <a:spcPts val="1200"/>
              </a:spcBef>
            </a:pPr>
            <a:r>
              <a:rPr lang="en-MY" u="sng" dirty="0" smtClean="0"/>
              <a:t>While </a:t>
            </a:r>
            <a:r>
              <a:rPr lang="en-MY" u="sng" dirty="0"/>
              <a:t>there may still be </a:t>
            </a:r>
            <a:r>
              <a:rPr lang="en-MY" u="sng" dirty="0" smtClean="0"/>
              <a:t>debate about </a:t>
            </a:r>
            <a:r>
              <a:rPr lang="en-MY" u="sng" dirty="0"/>
              <a:t>whether the provision of information on side </a:t>
            </a:r>
            <a:r>
              <a:rPr lang="en-MY" u="sng" dirty="0" smtClean="0"/>
              <a:t>effects encourages </a:t>
            </a:r>
            <a:r>
              <a:rPr lang="en-MY" u="sng" dirty="0"/>
              <a:t>reduced adherence to taking medicines or </a:t>
            </a:r>
            <a:r>
              <a:rPr lang="en-MY" u="sng" dirty="0" smtClean="0"/>
              <a:t>spurious reporting </a:t>
            </a:r>
            <a:r>
              <a:rPr lang="en-MY" u="sng" dirty="0"/>
              <a:t>of adverse effects, it is clear that this </a:t>
            </a:r>
            <a:r>
              <a:rPr lang="en-MY" u="sng" dirty="0" smtClean="0"/>
              <a:t>information is useful </a:t>
            </a:r>
            <a:r>
              <a:rPr lang="en-MY" u="sng" dirty="0"/>
              <a:t>to </a:t>
            </a:r>
            <a:r>
              <a:rPr lang="en-MY" u="sng" dirty="0" smtClean="0"/>
              <a:t>patients.</a:t>
            </a:r>
            <a:endParaRPr lang="en-MY" u="sng" dirty="0"/>
          </a:p>
          <a:p>
            <a:pPr>
              <a:lnSpc>
                <a:spcPct val="130000"/>
              </a:lnSpc>
              <a:spcBef>
                <a:spcPts val="1200"/>
              </a:spcBef>
            </a:pPr>
            <a:r>
              <a:rPr lang="en-MY" dirty="0" smtClean="0"/>
              <a:t>Standard terminologies should be used by the healthcare providers to explain frequency of ADRs to patients </a:t>
            </a:r>
            <a:r>
              <a:rPr lang="en-MY" sz="1700" dirty="0" smtClean="0"/>
              <a:t>(please refer to terminology section)</a:t>
            </a:r>
            <a:r>
              <a:rPr lang="en-MY" dirty="0" smtClean="0"/>
              <a:t>.</a:t>
            </a:r>
            <a:endParaRPr lang="en-MY" i="1" dirty="0"/>
          </a:p>
          <a:p>
            <a:endParaRPr lang="en-MY"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76</a:t>
            </a:fld>
            <a:endParaRPr lang="en-US"/>
          </a:p>
        </p:txBody>
      </p:sp>
    </p:spTree>
    <p:extLst>
      <p:ext uri="{BB962C8B-B14F-4D97-AF65-F5344CB8AC3E}">
        <p14:creationId xmlns:p14="http://schemas.microsoft.com/office/powerpoint/2010/main" val="421288428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1229"/>
            <a:ext cx="7886700" cy="1325563"/>
          </a:xfrm>
        </p:spPr>
        <p:txBody>
          <a:bodyPr/>
          <a:lstStyle/>
          <a:p>
            <a:pPr algn="ctr"/>
            <a:r>
              <a:rPr lang="en-US" b="1" dirty="0" smtClean="0">
                <a:solidFill>
                  <a:srgbClr val="C00000"/>
                </a:solidFill>
              </a:rPr>
              <a:t>Sample Exam Questions</a:t>
            </a:r>
            <a:endParaRPr lang="en-MY" b="1" dirty="0">
              <a:solidFill>
                <a:srgbClr val="C00000"/>
              </a:solidFill>
            </a:endParaRPr>
          </a:p>
        </p:txBody>
      </p:sp>
      <p:sp>
        <p:nvSpPr>
          <p:cNvPr id="3" name="Content Placeholder 2"/>
          <p:cNvSpPr>
            <a:spLocks noGrp="1"/>
          </p:cNvSpPr>
          <p:nvPr>
            <p:ph idx="1"/>
          </p:nvPr>
        </p:nvSpPr>
        <p:spPr>
          <a:xfrm>
            <a:off x="628650" y="1556792"/>
            <a:ext cx="7886700" cy="5164684"/>
          </a:xfrm>
        </p:spPr>
        <p:txBody>
          <a:bodyPr>
            <a:normAutofit fontScale="77500" lnSpcReduction="20000"/>
          </a:bodyPr>
          <a:lstStyle/>
          <a:p>
            <a:pPr marL="342900" indent="-342900" defTabSz="914400">
              <a:lnSpc>
                <a:spcPct val="170000"/>
              </a:lnSpc>
              <a:spcBef>
                <a:spcPts val="0"/>
              </a:spcBef>
              <a:spcAft>
                <a:spcPts val="1200"/>
              </a:spcAft>
            </a:pPr>
            <a:r>
              <a:rPr lang="en-US" sz="3200" dirty="0"/>
              <a:t>Differentiate between ADR and AE. Write a detailed note of factors affecting </a:t>
            </a:r>
            <a:r>
              <a:rPr lang="en-US" sz="3200" dirty="0" smtClean="0"/>
              <a:t>ADRs. </a:t>
            </a:r>
            <a:r>
              <a:rPr lang="en-US" sz="2800" dirty="0" smtClean="0">
                <a:solidFill>
                  <a:srgbClr val="FF0000"/>
                </a:solidFill>
              </a:rPr>
              <a:t>(12 </a:t>
            </a:r>
            <a:r>
              <a:rPr lang="en-US" sz="2800" dirty="0">
                <a:solidFill>
                  <a:srgbClr val="FF0000"/>
                </a:solidFill>
              </a:rPr>
              <a:t>Marks) </a:t>
            </a:r>
            <a:endParaRPr lang="en-US" sz="3200" dirty="0"/>
          </a:p>
          <a:p>
            <a:pPr marL="342900" indent="-342900" defTabSz="914400">
              <a:lnSpc>
                <a:spcPct val="170000"/>
              </a:lnSpc>
              <a:spcBef>
                <a:spcPts val="0"/>
              </a:spcBef>
              <a:spcAft>
                <a:spcPts val="1200"/>
              </a:spcAft>
            </a:pPr>
            <a:r>
              <a:rPr lang="en-US" sz="3200" dirty="0"/>
              <a:t>What are the aims of Pharmacovigilance and why it is required</a:t>
            </a:r>
            <a:r>
              <a:rPr lang="en-US" sz="3200" dirty="0" smtClean="0"/>
              <a:t>? </a:t>
            </a:r>
            <a:r>
              <a:rPr lang="en-US" sz="2800" dirty="0" smtClean="0">
                <a:solidFill>
                  <a:srgbClr val="FF0000"/>
                </a:solidFill>
              </a:rPr>
              <a:t>(5 </a:t>
            </a:r>
            <a:r>
              <a:rPr lang="en-US" sz="2800" dirty="0">
                <a:solidFill>
                  <a:srgbClr val="FF0000"/>
                </a:solidFill>
              </a:rPr>
              <a:t>Marks) </a:t>
            </a:r>
            <a:endParaRPr lang="en-US" sz="3200" dirty="0"/>
          </a:p>
          <a:p>
            <a:pPr marL="342900" indent="-342900" defTabSz="914400">
              <a:lnSpc>
                <a:spcPct val="170000"/>
              </a:lnSpc>
              <a:spcBef>
                <a:spcPts val="0"/>
              </a:spcBef>
              <a:spcAft>
                <a:spcPts val="1200"/>
              </a:spcAft>
            </a:pPr>
            <a:r>
              <a:rPr lang="en-US" sz="3200" dirty="0"/>
              <a:t>Classify </a:t>
            </a:r>
            <a:r>
              <a:rPr lang="en-US" sz="3200" dirty="0" smtClean="0"/>
              <a:t>ADRs. </a:t>
            </a:r>
            <a:r>
              <a:rPr lang="en-US" sz="2800" dirty="0" smtClean="0">
                <a:solidFill>
                  <a:srgbClr val="FF0000"/>
                </a:solidFill>
              </a:rPr>
              <a:t>(8 </a:t>
            </a:r>
            <a:r>
              <a:rPr lang="en-US" sz="2800" dirty="0">
                <a:solidFill>
                  <a:srgbClr val="FF0000"/>
                </a:solidFill>
              </a:rPr>
              <a:t>Marks) </a:t>
            </a:r>
            <a:endParaRPr lang="en-US" sz="3200" dirty="0"/>
          </a:p>
          <a:p>
            <a:pPr marL="342900" indent="-342900" defTabSz="914400">
              <a:lnSpc>
                <a:spcPct val="170000"/>
              </a:lnSpc>
              <a:spcBef>
                <a:spcPts val="0"/>
              </a:spcBef>
              <a:spcAft>
                <a:spcPts val="1200"/>
              </a:spcAft>
            </a:pPr>
            <a:r>
              <a:rPr lang="en-US" sz="3200" dirty="0"/>
              <a:t>Write a note on epidemiological methods to report ADRs. Also discuss the important organizations involved in Pharmacovigilance</a:t>
            </a:r>
            <a:r>
              <a:rPr lang="en-US" sz="3200" dirty="0" smtClean="0"/>
              <a:t>. </a:t>
            </a:r>
            <a:r>
              <a:rPr lang="en-US" sz="2800" dirty="0" smtClean="0">
                <a:solidFill>
                  <a:srgbClr val="FF0000"/>
                </a:solidFill>
              </a:rPr>
              <a:t>(12 </a:t>
            </a:r>
            <a:r>
              <a:rPr lang="en-US" sz="2800" dirty="0">
                <a:solidFill>
                  <a:srgbClr val="FF0000"/>
                </a:solidFill>
              </a:rPr>
              <a:t>Marks) </a:t>
            </a:r>
            <a:endParaRPr lang="en-US" sz="32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77</a:t>
            </a:fld>
            <a:endParaRPr lang="en-US"/>
          </a:p>
        </p:txBody>
      </p:sp>
    </p:spTree>
    <p:extLst>
      <p:ext uri="{BB962C8B-B14F-4D97-AF65-F5344CB8AC3E}">
        <p14:creationId xmlns:p14="http://schemas.microsoft.com/office/powerpoint/2010/main" val="131098618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28650" y="4509120"/>
            <a:ext cx="7886700" cy="1325563"/>
          </a:xfrm>
        </p:spPr>
        <p:txBody>
          <a:bodyPr>
            <a:normAutofit fontScale="90000"/>
          </a:bodyPr>
          <a:lstStyle/>
          <a:p>
            <a:pPr algn="ctr">
              <a:lnSpc>
                <a:spcPct val="125000"/>
              </a:lnSpc>
            </a:pPr>
            <a:r>
              <a:rPr lang="en-US" b="1" dirty="0" smtClean="0"/>
              <a:t>Next Chapter: </a:t>
            </a:r>
            <a:br>
              <a:rPr lang="en-US" b="1" dirty="0" smtClean="0"/>
            </a:br>
            <a:r>
              <a:rPr lang="en-US" dirty="0" smtClean="0">
                <a:solidFill>
                  <a:srgbClr val="00B050"/>
                </a:solidFill>
              </a:rPr>
              <a:t>Clinical Trials of Drug Substances</a:t>
            </a:r>
            <a:endParaRPr lang="en-MY" dirty="0">
              <a:solidFill>
                <a:srgbClr val="00B050"/>
              </a:solidFill>
            </a:endParaRPr>
          </a:p>
        </p:txBody>
      </p:sp>
      <p:sp>
        <p:nvSpPr>
          <p:cNvPr id="2" name="Slide Number Placeholder 1"/>
          <p:cNvSpPr>
            <a:spLocks noGrp="1"/>
          </p:cNvSpPr>
          <p:nvPr>
            <p:ph type="sldNum" sz="quarter" idx="12"/>
          </p:nvPr>
        </p:nvSpPr>
        <p:spPr/>
        <p:txBody>
          <a:bodyPr/>
          <a:lstStyle/>
          <a:p>
            <a:fld id="{0D0D2027-0B98-4B69-90EB-9A39D24E8E02}" type="slidenum">
              <a:rPr lang="en-US" smtClean="0"/>
              <a:pPr/>
              <a:t>78</a:t>
            </a:fld>
            <a:endParaRPr lang="en-US"/>
          </a:p>
        </p:txBody>
      </p:sp>
      <p:pic>
        <p:nvPicPr>
          <p:cNvPr id="4" name="Picture 3"/>
          <p:cNvPicPr>
            <a:picLocks noChangeAspect="1"/>
          </p:cNvPicPr>
          <p:nvPr/>
        </p:nvPicPr>
        <p:blipFill>
          <a:blip r:embed="rId2"/>
          <a:stretch>
            <a:fillRect/>
          </a:stretch>
        </p:blipFill>
        <p:spPr>
          <a:xfrm>
            <a:off x="1979712" y="497324"/>
            <a:ext cx="5184576" cy="3750962"/>
          </a:xfrm>
          <a:prstGeom prst="rect">
            <a:avLst/>
          </a:prstGeom>
        </p:spPr>
      </p:pic>
    </p:spTree>
    <p:extLst>
      <p:ext uri="{BB962C8B-B14F-4D97-AF65-F5344CB8AC3E}">
        <p14:creationId xmlns:p14="http://schemas.microsoft.com/office/powerpoint/2010/main" val="2110959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332656"/>
            <a:ext cx="8047806" cy="6192688"/>
          </a:xfrm>
        </p:spPr>
        <p:txBody>
          <a:bodyPr>
            <a:normAutofit lnSpcReduction="10000"/>
          </a:bodyPr>
          <a:lstStyle/>
          <a:p>
            <a:pPr>
              <a:lnSpc>
                <a:spcPct val="150000"/>
              </a:lnSpc>
              <a:spcAft>
                <a:spcPts val="1800"/>
              </a:spcAft>
            </a:pPr>
            <a:r>
              <a:rPr lang="en-US" sz="2800" dirty="0" smtClean="0"/>
              <a:t>Although the term “side effect” and ADR are often used synonymously, the term side effect is distinct from ADR.</a:t>
            </a:r>
          </a:p>
          <a:p>
            <a:pPr marL="0" indent="0">
              <a:lnSpc>
                <a:spcPct val="150000"/>
              </a:lnSpc>
              <a:spcAft>
                <a:spcPts val="600"/>
              </a:spcAft>
              <a:buNone/>
            </a:pPr>
            <a:r>
              <a:rPr lang="en-US" sz="3000" b="1" dirty="0" smtClean="0"/>
              <a:t>Side Effect</a:t>
            </a:r>
          </a:p>
          <a:p>
            <a:pPr marL="0" indent="0" algn="ctr">
              <a:lnSpc>
                <a:spcPct val="150000"/>
              </a:lnSpc>
              <a:spcAft>
                <a:spcPts val="1200"/>
              </a:spcAft>
              <a:buNone/>
            </a:pPr>
            <a:r>
              <a:rPr lang="en-US" altLang="en-US" sz="2800" i="1" dirty="0" smtClean="0"/>
              <a:t>Any unintended effect of a pharmaceutical product occurring at normal therapeutic doses and is related to its pharmacological properties. Such effects may be well-known and even expected and require little or no change in patient management. </a:t>
            </a:r>
            <a:endParaRPr lang="en-US" sz="2800" dirty="0" smtClean="0"/>
          </a:p>
        </p:txBody>
      </p:sp>
      <p:sp>
        <p:nvSpPr>
          <p:cNvPr id="4" name="Slide Number Placeholder 3"/>
          <p:cNvSpPr>
            <a:spLocks noGrp="1"/>
          </p:cNvSpPr>
          <p:nvPr>
            <p:ph type="sldNum" sz="quarter" idx="12"/>
          </p:nvPr>
        </p:nvSpPr>
        <p:spPr/>
        <p:txBody>
          <a:bodyPr/>
          <a:lstStyle/>
          <a:p>
            <a:fld id="{0D0D2027-0B98-4B69-90EB-9A39D24E8E02}" type="slidenum">
              <a:rPr lang="en-US" smtClean="0"/>
              <a:pPr/>
              <a:t>8</a:t>
            </a:fld>
            <a:endParaRPr lang="en-US"/>
          </a:p>
        </p:txBody>
      </p:sp>
    </p:spTree>
    <p:extLst>
      <p:ext uri="{BB962C8B-B14F-4D97-AF65-F5344CB8AC3E}">
        <p14:creationId xmlns:p14="http://schemas.microsoft.com/office/powerpoint/2010/main" val="29278149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60648"/>
            <a:ext cx="8208912" cy="6192688"/>
          </a:xfrm>
        </p:spPr>
        <p:txBody>
          <a:bodyPr>
            <a:normAutofit/>
          </a:bodyPr>
          <a:lstStyle/>
          <a:p>
            <a:pPr marL="0" indent="0">
              <a:lnSpc>
                <a:spcPct val="150000"/>
              </a:lnSpc>
              <a:buNone/>
            </a:pPr>
            <a:r>
              <a:rPr lang="en-US" sz="2800" b="1" dirty="0" smtClean="0"/>
              <a:t>Adverse Drug Event (ADE)</a:t>
            </a:r>
          </a:p>
          <a:p>
            <a:pPr marL="342900" lvl="1" indent="0" algn="ctr">
              <a:lnSpc>
                <a:spcPct val="150000"/>
              </a:lnSpc>
              <a:spcAft>
                <a:spcPts val="1800"/>
              </a:spcAft>
              <a:buNone/>
            </a:pPr>
            <a:r>
              <a:rPr lang="en-US" sz="2600" i="1" dirty="0" smtClean="0"/>
              <a:t>ADE is an adverse outcome that occurs after the use of a drug, but which may or may not be linked to use of the drug.</a:t>
            </a:r>
          </a:p>
          <a:p>
            <a:pPr>
              <a:lnSpc>
                <a:spcPct val="150000"/>
              </a:lnSpc>
              <a:spcAft>
                <a:spcPts val="1800"/>
              </a:spcAft>
            </a:pPr>
            <a:r>
              <a:rPr lang="en-US" sz="2600" dirty="0" smtClean="0"/>
              <a:t>It therefore follows that all ADRs are ADEs, but that not all ADEs will be ADRs.</a:t>
            </a:r>
            <a:endParaRPr lang="en-US" sz="2600" dirty="0"/>
          </a:p>
        </p:txBody>
      </p:sp>
      <p:sp>
        <p:nvSpPr>
          <p:cNvPr id="4" name="Slide Number Placeholder 3"/>
          <p:cNvSpPr>
            <a:spLocks noGrp="1"/>
          </p:cNvSpPr>
          <p:nvPr>
            <p:ph type="sldNum" sz="quarter" idx="12"/>
          </p:nvPr>
        </p:nvSpPr>
        <p:spPr/>
        <p:txBody>
          <a:bodyPr/>
          <a:lstStyle/>
          <a:p>
            <a:fld id="{0D0D2027-0B98-4B69-90EB-9A39D24E8E02}" type="slidenum">
              <a:rPr lang="en-US" smtClean="0"/>
              <a:pPr/>
              <a:t>9</a:t>
            </a:fld>
            <a:endParaRPr lang="en-US"/>
          </a:p>
        </p:txBody>
      </p:sp>
    </p:spTree>
    <p:extLst>
      <p:ext uri="{BB962C8B-B14F-4D97-AF65-F5344CB8AC3E}">
        <p14:creationId xmlns:p14="http://schemas.microsoft.com/office/powerpoint/2010/main" val="36504846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2473</TotalTime>
  <Words>4656</Words>
  <Application>Microsoft Office PowerPoint</Application>
  <PresentationFormat>On-screen Show (4:3)</PresentationFormat>
  <Paragraphs>494</Paragraphs>
  <Slides>78</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78</vt:i4>
      </vt:variant>
    </vt:vector>
  </HeadingPairs>
  <TitlesOfParts>
    <vt:vector size="89" baseType="lpstr">
      <vt:lpstr>Adobe Song Std L</vt:lpstr>
      <vt:lpstr>Aharoni</vt:lpstr>
      <vt:lpstr>Angsana New</vt:lpstr>
      <vt:lpstr>Arial</vt:lpstr>
      <vt:lpstr>Arial Rounded MT Bold</vt:lpstr>
      <vt:lpstr>Calibri</vt:lpstr>
      <vt:lpstr>Plantagenet Cherokee</vt:lpstr>
      <vt:lpstr>Times New Roman</vt:lpstr>
      <vt:lpstr>Wingdings</vt:lpstr>
      <vt:lpstr>Office Theme</vt:lpstr>
      <vt:lpstr>1_Office Theme</vt:lpstr>
      <vt:lpstr>Pharmacovigilance and Adverse Drug Reactions</vt:lpstr>
      <vt:lpstr>Declaration</vt:lpstr>
      <vt:lpstr>Outline</vt:lpstr>
      <vt:lpstr>1. Introduction</vt:lpstr>
      <vt:lpstr>Terminologies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Historical Background</vt:lpstr>
      <vt:lpstr>PowerPoint Presentation</vt:lpstr>
      <vt:lpstr>PowerPoint Presentation</vt:lpstr>
      <vt:lpstr>3. Epidemiology of ADRs</vt:lpstr>
      <vt:lpstr>PowerPoint Presentation</vt:lpstr>
      <vt:lpstr>4. Aims of Pharmacovigilance</vt:lpstr>
      <vt:lpstr>5. Need of Pharmacovigilance</vt:lpstr>
      <vt:lpstr>6. Classification of ADRs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7. Factors Affecting Susceptibility to ADRs</vt:lpstr>
      <vt:lpstr>PowerPoint Presentation</vt:lpstr>
      <vt:lpstr>7.1 Patient-Related Factors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7.2 Social Factors</vt:lpstr>
      <vt:lpstr>PowerPoint Presentation</vt:lpstr>
      <vt:lpstr>PowerPoint Presentation</vt:lpstr>
      <vt:lpstr>PowerPoint Presentation</vt:lpstr>
      <vt:lpstr>PowerPoint Presentation</vt:lpstr>
      <vt:lpstr>PowerPoint Presentation</vt:lpstr>
      <vt:lpstr>7.3 Drug Related Factors</vt:lpstr>
      <vt:lpstr>Source: http://www.australianprescriber.com/magazine/34/6/article/1229.pdf</vt:lpstr>
      <vt:lpstr>PowerPoint Presentation</vt:lpstr>
      <vt:lpstr>PowerPoint Presentation</vt:lpstr>
      <vt:lpstr>PowerPoint Presentation</vt:lpstr>
      <vt:lpstr>7.4 Disease Related Factors</vt:lpstr>
      <vt:lpstr>8. Formulation Issues Contributing to ADRs</vt:lpstr>
      <vt:lpstr>PowerPoint Presentation</vt:lpstr>
      <vt:lpstr>9. Important Organizations Involved in Pharmacovigilance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10. Role of Healthcare Professionals</vt:lpstr>
      <vt:lpstr>PowerPoint Presentation</vt:lpstr>
      <vt:lpstr>PowerPoint Presentation</vt:lpstr>
      <vt:lpstr>PowerPoint Presentation</vt:lpstr>
      <vt:lpstr>Sample Exam Questions</vt:lpstr>
      <vt:lpstr>Next Chapter:  Clinical Trials of Drug Substances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Kashaf Nazir</dc:creator>
  <cp:lastModifiedBy>Grace</cp:lastModifiedBy>
  <cp:revision>271</cp:revision>
  <cp:lastPrinted>2015-04-20T06:06:03Z</cp:lastPrinted>
  <dcterms:created xsi:type="dcterms:W3CDTF">2014-12-09T09:46:23Z</dcterms:created>
  <dcterms:modified xsi:type="dcterms:W3CDTF">2020-03-31T10:03:48Z</dcterms:modified>
</cp:coreProperties>
</file>